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</p:sldMasterIdLst>
  <p:notesMasterIdLst>
    <p:notesMasterId r:id="rId15"/>
  </p:notesMasterIdLst>
  <p:sldIdLst>
    <p:sldId id="300" r:id="rId2"/>
    <p:sldId id="258" r:id="rId3"/>
    <p:sldId id="265" r:id="rId4"/>
    <p:sldId id="259" r:id="rId5"/>
    <p:sldId id="267" r:id="rId6"/>
    <p:sldId id="264" r:id="rId7"/>
    <p:sldId id="257" r:id="rId8"/>
    <p:sldId id="298" r:id="rId9"/>
    <p:sldId id="266" r:id="rId10"/>
    <p:sldId id="270" r:id="rId11"/>
    <p:sldId id="299" r:id="rId12"/>
    <p:sldId id="274" r:id="rId13"/>
    <p:sldId id="301" r:id="rId14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526E8A4-8A7C-E42F-AFA2-584A7F96961C}" name="Holt, John (-,RAL,LSCI)" initials="H(" userId="S::john.holt@diamond.ac.uk::5390ae9f-cc2c-402a-993a-66b188c9212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ACA81F-653E-6348-AAF4-83DECA3A9E9B}" v="21" dt="2023-11-29T14:26:45.0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7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8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58C64E-F28A-4EAA-886C-8C40A8CDF33C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B85F65AB-CD00-4A21-9CB5-DA6F6675206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What we store</a:t>
          </a:r>
        </a:p>
      </dgm:t>
    </dgm:pt>
    <dgm:pt modelId="{D107D971-A4AD-4C2C-9FC8-208D4F217EF8}" type="parTrans" cxnId="{266D4A92-BCAA-41F3-BC51-9461B765CFEC}">
      <dgm:prSet/>
      <dgm:spPr/>
      <dgm:t>
        <a:bodyPr/>
        <a:lstStyle/>
        <a:p>
          <a:endParaRPr lang="en-US"/>
        </a:p>
      </dgm:t>
    </dgm:pt>
    <dgm:pt modelId="{FCA9254A-C07A-4D24-B973-C6FB1F9038F1}" type="sibTrans" cxnId="{266D4A92-BCAA-41F3-BC51-9461B765CFEC}">
      <dgm:prSet/>
      <dgm:spPr/>
      <dgm:t>
        <a:bodyPr/>
        <a:lstStyle/>
        <a:p>
          <a:endParaRPr lang="en-US"/>
        </a:p>
      </dgm:t>
    </dgm:pt>
    <dgm:pt modelId="{21D4A7CD-09D4-4FD2-89D5-0180D210B93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References to LIMS data primarily MX and EM (not exclusively)</a:t>
          </a:r>
        </a:p>
      </dgm:t>
    </dgm:pt>
    <dgm:pt modelId="{E2CDAD44-145E-4392-8E5E-C6D962031554}" type="parTrans" cxnId="{A351362B-697E-4F31-B64D-F52C2403BB74}">
      <dgm:prSet/>
      <dgm:spPr/>
      <dgm:t>
        <a:bodyPr/>
        <a:lstStyle/>
        <a:p>
          <a:endParaRPr lang="en-US"/>
        </a:p>
      </dgm:t>
    </dgm:pt>
    <dgm:pt modelId="{45F02671-308E-4B90-A7FE-2494989E3996}" type="sibTrans" cxnId="{A351362B-697E-4F31-B64D-F52C2403BB74}">
      <dgm:prSet/>
      <dgm:spPr/>
      <dgm:t>
        <a:bodyPr/>
        <a:lstStyle/>
        <a:p>
          <a:endParaRPr lang="en-US"/>
        </a:p>
      </dgm:t>
    </dgm:pt>
    <dgm:pt modelId="{A87404E8-0FD3-4938-A62E-101B87604F1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14664 Proposals, 1.8 million Samples, and 4.2 million Data Collections</a:t>
          </a:r>
          <a:endParaRPr lang="en-US" dirty="0"/>
        </a:p>
      </dgm:t>
    </dgm:pt>
    <dgm:pt modelId="{010597B1-B4CE-4F76-9FE8-FABB8CCC2AF5}" type="parTrans" cxnId="{12D2CE4A-51D3-4AF5-BC64-3B6B3509F4CA}">
      <dgm:prSet/>
      <dgm:spPr/>
      <dgm:t>
        <a:bodyPr/>
        <a:lstStyle/>
        <a:p>
          <a:endParaRPr lang="en-US"/>
        </a:p>
      </dgm:t>
    </dgm:pt>
    <dgm:pt modelId="{697D7B24-9883-497E-8809-8497BA5767E6}" type="sibTrans" cxnId="{12D2CE4A-51D3-4AF5-BC64-3B6B3509F4CA}">
      <dgm:prSet/>
      <dgm:spPr/>
      <dgm:t>
        <a:bodyPr/>
        <a:lstStyle/>
        <a:p>
          <a:endParaRPr lang="en-US"/>
        </a:p>
      </dgm:t>
    </dgm:pt>
    <dgm:pt modelId="{A653FB04-C864-4EBF-B295-8D8407685BA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Who accesses</a:t>
          </a:r>
        </a:p>
      </dgm:t>
    </dgm:pt>
    <dgm:pt modelId="{00A0EADC-45DC-4681-96AA-F7B0A9C8E2D8}" type="parTrans" cxnId="{8B494C0C-7FA1-4546-BD2D-8AA1602B5C27}">
      <dgm:prSet/>
      <dgm:spPr/>
      <dgm:t>
        <a:bodyPr/>
        <a:lstStyle/>
        <a:p>
          <a:endParaRPr lang="en-US"/>
        </a:p>
      </dgm:t>
    </dgm:pt>
    <dgm:pt modelId="{62DC3752-999E-4FF5-958E-34D278BDC935}" type="sibTrans" cxnId="{8B494C0C-7FA1-4546-BD2D-8AA1602B5C27}">
      <dgm:prSet/>
      <dgm:spPr/>
      <dgm:t>
        <a:bodyPr/>
        <a:lstStyle/>
        <a:p>
          <a:endParaRPr lang="en-US"/>
        </a:p>
      </dgm:t>
    </dgm:pt>
    <dgm:pt modelId="{C87A1A82-A7D0-4F6C-806D-03DBB611BEB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DAQ, Analysis, Beamline </a:t>
          </a:r>
          <a:r>
            <a:rPr lang="en-GB" noProof="0" dirty="0"/>
            <a:t>applications</a:t>
          </a:r>
        </a:p>
      </dgm:t>
    </dgm:pt>
    <dgm:pt modelId="{DAF69FBC-A1E7-4B14-84FA-32FD30A46E59}" type="parTrans" cxnId="{0F9288C9-070C-438E-B466-CF42BD1A458C}">
      <dgm:prSet/>
      <dgm:spPr/>
      <dgm:t>
        <a:bodyPr/>
        <a:lstStyle/>
        <a:p>
          <a:endParaRPr lang="en-US"/>
        </a:p>
      </dgm:t>
    </dgm:pt>
    <dgm:pt modelId="{3F9F6EA7-F188-4EBE-BCAE-BDBA2AF8CE46}" type="sibTrans" cxnId="{0F9288C9-070C-438E-B466-CF42BD1A458C}">
      <dgm:prSet/>
      <dgm:spPr/>
      <dgm:t>
        <a:bodyPr/>
        <a:lstStyle/>
        <a:p>
          <a:endParaRPr lang="en-US"/>
        </a:p>
      </dgm:t>
    </dgm:pt>
    <dgm:pt modelId="{6801401F-B5FC-438B-9AB1-FE52F55B70A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How access</a:t>
          </a:r>
        </a:p>
      </dgm:t>
    </dgm:pt>
    <dgm:pt modelId="{E82BE75D-B15B-4220-8205-D440E1355B6D}" type="parTrans" cxnId="{102A9777-D695-44B0-8E48-D8DD326D8B7D}">
      <dgm:prSet/>
      <dgm:spPr/>
      <dgm:t>
        <a:bodyPr/>
        <a:lstStyle/>
        <a:p>
          <a:endParaRPr lang="en-US"/>
        </a:p>
      </dgm:t>
    </dgm:pt>
    <dgm:pt modelId="{70A2A517-B6DE-4F71-A251-8B411E7A411B}" type="sibTrans" cxnId="{102A9777-D695-44B0-8E48-D8DD326D8B7D}">
      <dgm:prSet/>
      <dgm:spPr/>
      <dgm:t>
        <a:bodyPr/>
        <a:lstStyle/>
        <a:p>
          <a:endParaRPr lang="en-US"/>
        </a:p>
      </dgm:t>
    </dgm:pt>
    <dgm:pt modelId="{8C7EC812-31EF-46E2-80B1-CCD51BF2411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Direct SQL and 190 stored procedures</a:t>
          </a:r>
        </a:p>
      </dgm:t>
    </dgm:pt>
    <dgm:pt modelId="{5A6144DC-D6A9-4AD2-99FF-71C3B62BB91A}" type="parTrans" cxnId="{48836146-AB21-4883-A5D6-8A40762B26B5}">
      <dgm:prSet/>
      <dgm:spPr/>
      <dgm:t>
        <a:bodyPr/>
        <a:lstStyle/>
        <a:p>
          <a:endParaRPr lang="en-US"/>
        </a:p>
      </dgm:t>
    </dgm:pt>
    <dgm:pt modelId="{327D3525-B508-4917-ABAA-FFE0F28C436F}" type="sibTrans" cxnId="{48836146-AB21-4883-A5D6-8A40762B26B5}">
      <dgm:prSet/>
      <dgm:spPr/>
      <dgm:t>
        <a:bodyPr/>
        <a:lstStyle/>
        <a:p>
          <a:endParaRPr lang="en-US"/>
        </a:p>
      </dgm:t>
    </dgm:pt>
    <dgm:pt modelId="{7A4235BB-3078-43C6-8DE4-AECB978348C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Collection of legacy APIs</a:t>
          </a:r>
        </a:p>
      </dgm:t>
    </dgm:pt>
    <dgm:pt modelId="{CE14B3E1-0E3D-4431-8BDC-F94B828E280E}" type="parTrans" cxnId="{D3995903-5A57-4309-B2F5-114252AD1626}">
      <dgm:prSet/>
      <dgm:spPr/>
      <dgm:t>
        <a:bodyPr/>
        <a:lstStyle/>
        <a:p>
          <a:endParaRPr lang="en-US"/>
        </a:p>
      </dgm:t>
    </dgm:pt>
    <dgm:pt modelId="{C0ED5779-DAD8-4361-B856-D849759C34A7}" type="sibTrans" cxnId="{D3995903-5A57-4309-B2F5-114252AD1626}">
      <dgm:prSet/>
      <dgm:spPr/>
      <dgm:t>
        <a:bodyPr/>
        <a:lstStyle/>
        <a:p>
          <a:endParaRPr lang="en-US"/>
        </a:p>
      </dgm:t>
    </dgm:pt>
    <dgm:pt modelId="{1DD990CE-684F-4062-B782-F5BE0B77F1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 ingestion scripts</a:t>
          </a:r>
        </a:p>
      </dgm:t>
    </dgm:pt>
    <dgm:pt modelId="{E773718D-7C6A-4DAB-8BCB-6977ABAE6AA4}" type="parTrans" cxnId="{9952EEA4-C80A-42FE-83B6-7364150D3C43}">
      <dgm:prSet/>
      <dgm:spPr/>
      <dgm:t>
        <a:bodyPr/>
        <a:lstStyle/>
        <a:p>
          <a:endParaRPr lang="en-US"/>
        </a:p>
      </dgm:t>
    </dgm:pt>
    <dgm:pt modelId="{D09F4036-2FB8-4B22-8D0B-88CC012C2D98}" type="sibTrans" cxnId="{9952EEA4-C80A-42FE-83B6-7364150D3C43}">
      <dgm:prSet/>
      <dgm:spPr/>
      <dgm:t>
        <a:bodyPr/>
        <a:lstStyle/>
        <a:p>
          <a:endParaRPr lang="en-US"/>
        </a:p>
      </dgm:t>
    </dgm:pt>
    <dgm:pt modelId="{412533E9-243B-4FE0-A3F9-E7BF4276688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Dependencies</a:t>
          </a:r>
        </a:p>
      </dgm:t>
    </dgm:pt>
    <dgm:pt modelId="{A5C55B46-6870-49E4-8AEC-6885FABB7571}" type="parTrans" cxnId="{5C9A856E-B37C-4604-AE69-D216903C1323}">
      <dgm:prSet/>
      <dgm:spPr/>
      <dgm:t>
        <a:bodyPr/>
        <a:lstStyle/>
        <a:p>
          <a:endParaRPr lang="en-US"/>
        </a:p>
      </dgm:t>
    </dgm:pt>
    <dgm:pt modelId="{24A2AE64-28F2-48BA-9106-6811C85AFD2C}" type="sibTrans" cxnId="{5C9A856E-B37C-4604-AE69-D216903C1323}">
      <dgm:prSet/>
      <dgm:spPr/>
      <dgm:t>
        <a:bodyPr/>
        <a:lstStyle/>
        <a:p>
          <a:endParaRPr lang="en-US"/>
        </a:p>
      </dgm:t>
    </dgm:pt>
    <dgm:pt modelId="{A75121C3-00FF-4BF2-9371-7AE7DD1D910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Beamlines require constant access to function</a:t>
          </a:r>
        </a:p>
      </dgm:t>
    </dgm:pt>
    <dgm:pt modelId="{58ECA1F6-ADCF-48F0-96F9-0F4DA6D44B54}" type="parTrans" cxnId="{C11039FC-DF0B-49D3-8762-51495D00CF19}">
      <dgm:prSet/>
      <dgm:spPr/>
      <dgm:t>
        <a:bodyPr/>
        <a:lstStyle/>
        <a:p>
          <a:endParaRPr lang="en-US"/>
        </a:p>
      </dgm:t>
    </dgm:pt>
    <dgm:pt modelId="{20FC7DEB-4AE5-4330-9383-0B05D5971A2D}" type="sibTrans" cxnId="{C11039FC-DF0B-49D3-8762-51495D00CF19}">
      <dgm:prSet/>
      <dgm:spPr/>
      <dgm:t>
        <a:bodyPr/>
        <a:lstStyle/>
        <a:p>
          <a:endParaRPr lang="en-US"/>
        </a:p>
      </dgm:t>
    </dgm:pt>
    <dgm:pt modelId="{069F494C-D185-435E-9BD8-34FEB17A04D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1300 queries per second</a:t>
          </a:r>
        </a:p>
        <a:p>
          <a:pPr>
            <a:lnSpc>
              <a:spcPct val="100000"/>
            </a:lnSpc>
          </a:pPr>
          <a:r>
            <a:rPr lang="en-US" dirty="0"/>
            <a:t>Source of truth for </a:t>
          </a:r>
          <a:r>
            <a:rPr lang="en-GB" noProof="0" dirty="0"/>
            <a:t>authorisation</a:t>
          </a:r>
        </a:p>
      </dgm:t>
    </dgm:pt>
    <dgm:pt modelId="{8FB47C21-6543-4A42-A532-5A46CEB8D6A9}" type="parTrans" cxnId="{D843D0BE-A1BB-4ABF-B7C9-1F89696F1FAC}">
      <dgm:prSet/>
      <dgm:spPr/>
      <dgm:t>
        <a:bodyPr/>
        <a:lstStyle/>
        <a:p>
          <a:endParaRPr lang="en-US"/>
        </a:p>
      </dgm:t>
    </dgm:pt>
    <dgm:pt modelId="{C1B8F55D-E513-4BBA-B326-3E69717E52A5}" type="sibTrans" cxnId="{D843D0BE-A1BB-4ABF-B7C9-1F89696F1FAC}">
      <dgm:prSet/>
      <dgm:spPr/>
      <dgm:t>
        <a:bodyPr/>
        <a:lstStyle/>
        <a:p>
          <a:endParaRPr lang="en-US"/>
        </a:p>
      </dgm:t>
    </dgm:pt>
    <dgm:pt modelId="{53AF2D64-2684-45F0-B4DD-E796E0CE942C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Calibri"/>
              <a:cs typeface="Calibri"/>
            </a:rPr>
            <a:t>See next slide for details</a:t>
          </a:r>
        </a:p>
      </dgm:t>
    </dgm:pt>
    <dgm:pt modelId="{F3F78543-7ED3-425C-BE03-E30713AA422D}" type="parTrans" cxnId="{BD0CFB0C-01EE-4EB0-824C-BD9D4520EA07}">
      <dgm:prSet/>
      <dgm:spPr/>
      <dgm:t>
        <a:bodyPr/>
        <a:lstStyle/>
        <a:p>
          <a:endParaRPr lang="en-GB"/>
        </a:p>
      </dgm:t>
    </dgm:pt>
    <dgm:pt modelId="{0DC0A048-98E4-4BD8-8E1D-AB83D3A7DE74}" type="sibTrans" cxnId="{BD0CFB0C-01EE-4EB0-824C-BD9D4520EA07}">
      <dgm:prSet/>
      <dgm:spPr/>
      <dgm:t>
        <a:bodyPr/>
        <a:lstStyle/>
        <a:p>
          <a:endParaRPr lang="en-GB"/>
        </a:p>
      </dgm:t>
    </dgm:pt>
    <dgm:pt modelId="{EDD3FD13-0135-4E35-9E6D-3C327309F6C3}" type="pres">
      <dgm:prSet presAssocID="{1858C64E-F28A-4EAA-886C-8C40A8CDF33C}" presName="root" presStyleCnt="0">
        <dgm:presLayoutVars>
          <dgm:dir/>
          <dgm:resizeHandles val="exact"/>
        </dgm:presLayoutVars>
      </dgm:prSet>
      <dgm:spPr/>
    </dgm:pt>
    <dgm:pt modelId="{8641CA6B-7C72-4F7B-A1BD-3CA35FF0045A}" type="pres">
      <dgm:prSet presAssocID="{B85F65AB-CD00-4A21-9CB5-DA6F66752064}" presName="compNode" presStyleCnt="0"/>
      <dgm:spPr/>
    </dgm:pt>
    <dgm:pt modelId="{3660A3D7-BF43-444D-B42F-4F0054C26BBF}" type="pres">
      <dgm:prSet presAssocID="{B85F65AB-CD00-4A21-9CB5-DA6F6675206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 with solid fill"/>
        </a:ext>
      </dgm:extLst>
    </dgm:pt>
    <dgm:pt modelId="{4C4D1C65-1BCE-4598-AFE3-82375F0185B3}" type="pres">
      <dgm:prSet presAssocID="{B85F65AB-CD00-4A21-9CB5-DA6F66752064}" presName="iconSpace" presStyleCnt="0"/>
      <dgm:spPr/>
    </dgm:pt>
    <dgm:pt modelId="{2AD6CBF5-0093-4AA8-B586-E81972F19AA8}" type="pres">
      <dgm:prSet presAssocID="{B85F65AB-CD00-4A21-9CB5-DA6F66752064}" presName="parTx" presStyleLbl="revTx" presStyleIdx="0" presStyleCnt="8">
        <dgm:presLayoutVars>
          <dgm:chMax val="0"/>
          <dgm:chPref val="0"/>
        </dgm:presLayoutVars>
      </dgm:prSet>
      <dgm:spPr/>
    </dgm:pt>
    <dgm:pt modelId="{C7AA0F5B-19E5-4303-A096-0EF16F09B665}" type="pres">
      <dgm:prSet presAssocID="{B85F65AB-CD00-4A21-9CB5-DA6F66752064}" presName="txSpace" presStyleCnt="0"/>
      <dgm:spPr/>
    </dgm:pt>
    <dgm:pt modelId="{1F729408-BA16-4066-83DD-44DD24472F64}" type="pres">
      <dgm:prSet presAssocID="{B85F65AB-CD00-4A21-9CB5-DA6F66752064}" presName="desTx" presStyleLbl="revTx" presStyleIdx="1" presStyleCnt="8">
        <dgm:presLayoutVars/>
      </dgm:prSet>
      <dgm:spPr/>
    </dgm:pt>
    <dgm:pt modelId="{B283889D-40DE-4D5B-A44C-53E3207D88AB}" type="pres">
      <dgm:prSet presAssocID="{FCA9254A-C07A-4D24-B973-C6FB1F9038F1}" presName="sibTrans" presStyleCnt="0"/>
      <dgm:spPr/>
    </dgm:pt>
    <dgm:pt modelId="{D9C30399-83EC-42A7-9B98-A9DCED3B690D}" type="pres">
      <dgm:prSet presAssocID="{A653FB04-C864-4EBF-B295-8D8407685BAD}" presName="compNode" presStyleCnt="0"/>
      <dgm:spPr/>
    </dgm:pt>
    <dgm:pt modelId="{38599FB7-424A-4227-A64C-9F80640697D7}" type="pres">
      <dgm:prSet presAssocID="{A653FB04-C864-4EBF-B295-8D8407685BA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 outline"/>
        </a:ext>
      </dgm:extLst>
    </dgm:pt>
    <dgm:pt modelId="{EC492727-B235-4C00-A186-61E29AA212CA}" type="pres">
      <dgm:prSet presAssocID="{A653FB04-C864-4EBF-B295-8D8407685BAD}" presName="iconSpace" presStyleCnt="0"/>
      <dgm:spPr/>
    </dgm:pt>
    <dgm:pt modelId="{E0B4895A-8741-46C8-B7FD-1250C1A69A1A}" type="pres">
      <dgm:prSet presAssocID="{A653FB04-C864-4EBF-B295-8D8407685BAD}" presName="parTx" presStyleLbl="revTx" presStyleIdx="2" presStyleCnt="8">
        <dgm:presLayoutVars>
          <dgm:chMax val="0"/>
          <dgm:chPref val="0"/>
        </dgm:presLayoutVars>
      </dgm:prSet>
      <dgm:spPr/>
    </dgm:pt>
    <dgm:pt modelId="{1ED8AFB4-5488-47BC-803E-F3BCA16FB059}" type="pres">
      <dgm:prSet presAssocID="{A653FB04-C864-4EBF-B295-8D8407685BAD}" presName="txSpace" presStyleCnt="0"/>
      <dgm:spPr/>
    </dgm:pt>
    <dgm:pt modelId="{798DC187-495C-4C59-9964-D06ECBB7F968}" type="pres">
      <dgm:prSet presAssocID="{A653FB04-C864-4EBF-B295-8D8407685BAD}" presName="desTx" presStyleLbl="revTx" presStyleIdx="3" presStyleCnt="8">
        <dgm:presLayoutVars/>
      </dgm:prSet>
      <dgm:spPr/>
    </dgm:pt>
    <dgm:pt modelId="{05E18400-DE88-4229-B9F9-99C6107B6835}" type="pres">
      <dgm:prSet presAssocID="{62DC3752-999E-4FF5-958E-34D278BDC935}" presName="sibTrans" presStyleCnt="0"/>
      <dgm:spPr/>
    </dgm:pt>
    <dgm:pt modelId="{A74865A3-9029-4404-82D2-BBD1750C788A}" type="pres">
      <dgm:prSet presAssocID="{6801401F-B5FC-438B-9AB1-FE52F55B70AA}" presName="compNode" presStyleCnt="0"/>
      <dgm:spPr/>
    </dgm:pt>
    <dgm:pt modelId="{F9CEFDD2-5E6A-4C0C-A739-3E21840DF34B}" type="pres">
      <dgm:prSet presAssocID="{6801401F-B5FC-438B-9AB1-FE52F55B70A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 female with solid fill"/>
        </a:ext>
      </dgm:extLst>
    </dgm:pt>
    <dgm:pt modelId="{943C7E94-6C83-41B6-A2C2-C60B1233CF1B}" type="pres">
      <dgm:prSet presAssocID="{6801401F-B5FC-438B-9AB1-FE52F55B70AA}" presName="iconSpace" presStyleCnt="0"/>
      <dgm:spPr/>
    </dgm:pt>
    <dgm:pt modelId="{2ABEF50C-41C2-45A5-AB72-011D7FF249CE}" type="pres">
      <dgm:prSet presAssocID="{6801401F-B5FC-438B-9AB1-FE52F55B70AA}" presName="parTx" presStyleLbl="revTx" presStyleIdx="4" presStyleCnt="8">
        <dgm:presLayoutVars>
          <dgm:chMax val="0"/>
          <dgm:chPref val="0"/>
        </dgm:presLayoutVars>
      </dgm:prSet>
      <dgm:spPr/>
    </dgm:pt>
    <dgm:pt modelId="{9D796969-42E0-45B6-93F8-27BBDC995486}" type="pres">
      <dgm:prSet presAssocID="{6801401F-B5FC-438B-9AB1-FE52F55B70AA}" presName="txSpace" presStyleCnt="0"/>
      <dgm:spPr/>
    </dgm:pt>
    <dgm:pt modelId="{0E281044-DD84-4950-AA9F-CC63EC958742}" type="pres">
      <dgm:prSet presAssocID="{6801401F-B5FC-438B-9AB1-FE52F55B70AA}" presName="desTx" presStyleLbl="revTx" presStyleIdx="5" presStyleCnt="8">
        <dgm:presLayoutVars/>
      </dgm:prSet>
      <dgm:spPr/>
    </dgm:pt>
    <dgm:pt modelId="{DA067A56-09A6-4C99-9ACC-8575B85EA85C}" type="pres">
      <dgm:prSet presAssocID="{70A2A517-B6DE-4F71-A251-8B411E7A411B}" presName="sibTrans" presStyleCnt="0"/>
      <dgm:spPr/>
    </dgm:pt>
    <dgm:pt modelId="{425953D1-A489-4F77-BA75-1F4DA4F979BF}" type="pres">
      <dgm:prSet presAssocID="{412533E9-243B-4FE0-A3F9-E7BF42766884}" presName="compNode" presStyleCnt="0"/>
      <dgm:spPr/>
    </dgm:pt>
    <dgm:pt modelId="{ABD96A9E-B8A5-48CD-A872-23FA811D8EF9}" type="pres">
      <dgm:prSet presAssocID="{412533E9-243B-4FE0-A3F9-E7BF4276688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ick"/>
        </a:ext>
      </dgm:extLst>
    </dgm:pt>
    <dgm:pt modelId="{64A2EB65-AB5F-4087-AF50-858B46106F1A}" type="pres">
      <dgm:prSet presAssocID="{412533E9-243B-4FE0-A3F9-E7BF42766884}" presName="iconSpace" presStyleCnt="0"/>
      <dgm:spPr/>
    </dgm:pt>
    <dgm:pt modelId="{CB8D5C58-9885-4AE2-9B8A-E21BA996695D}" type="pres">
      <dgm:prSet presAssocID="{412533E9-243B-4FE0-A3F9-E7BF42766884}" presName="parTx" presStyleLbl="revTx" presStyleIdx="6" presStyleCnt="8">
        <dgm:presLayoutVars>
          <dgm:chMax val="0"/>
          <dgm:chPref val="0"/>
        </dgm:presLayoutVars>
      </dgm:prSet>
      <dgm:spPr/>
    </dgm:pt>
    <dgm:pt modelId="{5CE57B0F-1227-4914-A079-C7FF69FC5CCB}" type="pres">
      <dgm:prSet presAssocID="{412533E9-243B-4FE0-A3F9-E7BF42766884}" presName="txSpace" presStyleCnt="0"/>
      <dgm:spPr/>
    </dgm:pt>
    <dgm:pt modelId="{5C5D67EA-2D9D-491E-B134-DB6B0F0A5040}" type="pres">
      <dgm:prSet presAssocID="{412533E9-243B-4FE0-A3F9-E7BF42766884}" presName="desTx" presStyleLbl="revTx" presStyleIdx="7" presStyleCnt="8">
        <dgm:presLayoutVars/>
      </dgm:prSet>
      <dgm:spPr/>
    </dgm:pt>
  </dgm:ptLst>
  <dgm:cxnLst>
    <dgm:cxn modelId="{D3995903-5A57-4309-B2F5-114252AD1626}" srcId="{6801401F-B5FC-438B-9AB1-FE52F55B70AA}" destId="{7A4235BB-3078-43C6-8DE4-AECB978348C5}" srcOrd="1" destOrd="0" parTransId="{CE14B3E1-0E3D-4431-8BDC-F94B828E280E}" sibTransId="{C0ED5779-DAD8-4361-B856-D849759C34A7}"/>
    <dgm:cxn modelId="{E50A5F05-92CC-C44F-835A-2BE2B958E377}" type="presOf" srcId="{1DD990CE-684F-4062-B782-F5BE0B77F130}" destId="{0E281044-DD84-4950-AA9F-CC63EC958742}" srcOrd="0" destOrd="2" presId="urn:microsoft.com/office/officeart/2018/2/layout/IconLabelDescriptionList"/>
    <dgm:cxn modelId="{8B494C0C-7FA1-4546-BD2D-8AA1602B5C27}" srcId="{1858C64E-F28A-4EAA-886C-8C40A8CDF33C}" destId="{A653FB04-C864-4EBF-B295-8D8407685BAD}" srcOrd="1" destOrd="0" parTransId="{00A0EADC-45DC-4681-96AA-F7B0A9C8E2D8}" sibTransId="{62DC3752-999E-4FF5-958E-34D278BDC935}"/>
    <dgm:cxn modelId="{BD0CFB0C-01EE-4EB0-824C-BD9D4520EA07}" srcId="{A653FB04-C864-4EBF-B295-8D8407685BAD}" destId="{53AF2D64-2684-45F0-B4DD-E796E0CE942C}" srcOrd="1" destOrd="0" parTransId="{F3F78543-7ED3-425C-BE03-E30713AA422D}" sibTransId="{0DC0A048-98E4-4BD8-8E1D-AB83D3A7DE74}"/>
    <dgm:cxn modelId="{FE29B624-0EF0-2D44-A91C-4DE7FF3C94E0}" type="presOf" srcId="{8C7EC812-31EF-46E2-80B1-CCD51BF2411C}" destId="{0E281044-DD84-4950-AA9F-CC63EC958742}" srcOrd="0" destOrd="0" presId="urn:microsoft.com/office/officeart/2018/2/layout/IconLabelDescriptionList"/>
    <dgm:cxn modelId="{78F9C229-FC60-4440-BD80-C16225FBB8CD}" type="presOf" srcId="{A75121C3-00FF-4BF2-9371-7AE7DD1D910B}" destId="{5C5D67EA-2D9D-491E-B134-DB6B0F0A5040}" srcOrd="0" destOrd="0" presId="urn:microsoft.com/office/officeart/2018/2/layout/IconLabelDescriptionList"/>
    <dgm:cxn modelId="{A351362B-697E-4F31-B64D-F52C2403BB74}" srcId="{B85F65AB-CD00-4A21-9CB5-DA6F66752064}" destId="{21D4A7CD-09D4-4FD2-89D5-0180D210B93A}" srcOrd="0" destOrd="0" parTransId="{E2CDAD44-145E-4392-8E5E-C6D962031554}" sibTransId="{45F02671-308E-4B90-A7FE-2494989E3996}"/>
    <dgm:cxn modelId="{48836146-AB21-4883-A5D6-8A40762B26B5}" srcId="{6801401F-B5FC-438B-9AB1-FE52F55B70AA}" destId="{8C7EC812-31EF-46E2-80B1-CCD51BF2411C}" srcOrd="0" destOrd="0" parTransId="{5A6144DC-D6A9-4AD2-99FF-71C3B62BB91A}" sibTransId="{327D3525-B508-4917-ABAA-FFE0F28C436F}"/>
    <dgm:cxn modelId="{12D2CE4A-51D3-4AF5-BC64-3B6B3509F4CA}" srcId="{B85F65AB-CD00-4A21-9CB5-DA6F66752064}" destId="{A87404E8-0FD3-4938-A62E-101B87604F1B}" srcOrd="1" destOrd="0" parTransId="{010597B1-B4CE-4F76-9FE8-FABB8CCC2AF5}" sibTransId="{697D7B24-9883-497E-8809-8497BA5767E6}"/>
    <dgm:cxn modelId="{F1C8BA4F-C6D4-8443-B14D-2A09FAAAFD93}" type="presOf" srcId="{6801401F-B5FC-438B-9AB1-FE52F55B70AA}" destId="{2ABEF50C-41C2-45A5-AB72-011D7FF249CE}" srcOrd="0" destOrd="0" presId="urn:microsoft.com/office/officeart/2018/2/layout/IconLabelDescriptionList"/>
    <dgm:cxn modelId="{B8B45658-DDE9-C445-9AE9-0B58A4C6D673}" type="presOf" srcId="{069F494C-D185-435E-9BD8-34FEB17A04D5}" destId="{5C5D67EA-2D9D-491E-B134-DB6B0F0A5040}" srcOrd="0" destOrd="1" presId="urn:microsoft.com/office/officeart/2018/2/layout/IconLabelDescriptionList"/>
    <dgm:cxn modelId="{30C04E65-9988-C640-852E-D8CC78DEE9BA}" type="presOf" srcId="{C87A1A82-A7D0-4F6C-806D-03DBB611BEB2}" destId="{798DC187-495C-4C59-9964-D06ECBB7F968}" srcOrd="0" destOrd="0" presId="urn:microsoft.com/office/officeart/2018/2/layout/IconLabelDescriptionList"/>
    <dgm:cxn modelId="{7B78A66B-D708-9545-9B8F-AE350D4B2C59}" type="presOf" srcId="{A87404E8-0FD3-4938-A62E-101B87604F1B}" destId="{1F729408-BA16-4066-83DD-44DD24472F64}" srcOrd="0" destOrd="1" presId="urn:microsoft.com/office/officeart/2018/2/layout/IconLabelDescriptionList"/>
    <dgm:cxn modelId="{5C9A856E-B37C-4604-AE69-D216903C1323}" srcId="{1858C64E-F28A-4EAA-886C-8C40A8CDF33C}" destId="{412533E9-243B-4FE0-A3F9-E7BF42766884}" srcOrd="3" destOrd="0" parTransId="{A5C55B46-6870-49E4-8AEC-6885FABB7571}" sibTransId="{24A2AE64-28F2-48BA-9106-6811C85AFD2C}"/>
    <dgm:cxn modelId="{102A9777-D695-44B0-8E48-D8DD326D8B7D}" srcId="{1858C64E-F28A-4EAA-886C-8C40A8CDF33C}" destId="{6801401F-B5FC-438B-9AB1-FE52F55B70AA}" srcOrd="2" destOrd="0" parTransId="{E82BE75D-B15B-4220-8205-D440E1355B6D}" sibTransId="{70A2A517-B6DE-4F71-A251-8B411E7A411B}"/>
    <dgm:cxn modelId="{266D4A92-BCAA-41F3-BC51-9461B765CFEC}" srcId="{1858C64E-F28A-4EAA-886C-8C40A8CDF33C}" destId="{B85F65AB-CD00-4A21-9CB5-DA6F66752064}" srcOrd="0" destOrd="0" parTransId="{D107D971-A4AD-4C2C-9FC8-208D4F217EF8}" sibTransId="{FCA9254A-C07A-4D24-B973-C6FB1F9038F1}"/>
    <dgm:cxn modelId="{9B23569D-B0C3-2047-AC34-EDF8997DD237}" type="presOf" srcId="{B85F65AB-CD00-4A21-9CB5-DA6F66752064}" destId="{2AD6CBF5-0093-4AA8-B586-E81972F19AA8}" srcOrd="0" destOrd="0" presId="urn:microsoft.com/office/officeart/2018/2/layout/IconLabelDescriptionList"/>
    <dgm:cxn modelId="{9952EEA4-C80A-42FE-83B6-7364150D3C43}" srcId="{6801401F-B5FC-438B-9AB1-FE52F55B70AA}" destId="{1DD990CE-684F-4062-B782-F5BE0B77F130}" srcOrd="2" destOrd="0" parTransId="{E773718D-7C6A-4DAB-8BCB-6977ABAE6AA4}" sibTransId="{D09F4036-2FB8-4B22-8D0B-88CC012C2D98}"/>
    <dgm:cxn modelId="{FA1B76A8-76DB-2F43-B060-9804BBBAA5AB}" type="presOf" srcId="{21D4A7CD-09D4-4FD2-89D5-0180D210B93A}" destId="{1F729408-BA16-4066-83DD-44DD24472F64}" srcOrd="0" destOrd="0" presId="urn:microsoft.com/office/officeart/2018/2/layout/IconLabelDescriptionList"/>
    <dgm:cxn modelId="{B495EFBD-3FFA-A642-97B1-1F12E3AE0985}" type="presOf" srcId="{7A4235BB-3078-43C6-8DE4-AECB978348C5}" destId="{0E281044-DD84-4950-AA9F-CC63EC958742}" srcOrd="0" destOrd="1" presId="urn:microsoft.com/office/officeart/2018/2/layout/IconLabelDescriptionList"/>
    <dgm:cxn modelId="{D843D0BE-A1BB-4ABF-B7C9-1F89696F1FAC}" srcId="{412533E9-243B-4FE0-A3F9-E7BF42766884}" destId="{069F494C-D185-435E-9BD8-34FEB17A04D5}" srcOrd="1" destOrd="0" parTransId="{8FB47C21-6543-4A42-A532-5A46CEB8D6A9}" sibTransId="{C1B8F55D-E513-4BBA-B326-3E69717E52A5}"/>
    <dgm:cxn modelId="{0F9288C9-070C-438E-B466-CF42BD1A458C}" srcId="{A653FB04-C864-4EBF-B295-8D8407685BAD}" destId="{C87A1A82-A7D0-4F6C-806D-03DBB611BEB2}" srcOrd="0" destOrd="0" parTransId="{DAF69FBC-A1E7-4B14-84FA-32FD30A46E59}" sibTransId="{3F9F6EA7-F188-4EBE-BCAE-BDBA2AF8CE46}"/>
    <dgm:cxn modelId="{EA2EF8D9-098A-074A-9B4A-C8CFDEF3E8B9}" type="presOf" srcId="{1858C64E-F28A-4EAA-886C-8C40A8CDF33C}" destId="{EDD3FD13-0135-4E35-9E6D-3C327309F6C3}" srcOrd="0" destOrd="0" presId="urn:microsoft.com/office/officeart/2018/2/layout/IconLabelDescriptionList"/>
    <dgm:cxn modelId="{48E4DAE2-B12D-FE46-9A5F-15708B7FC435}" type="presOf" srcId="{412533E9-243B-4FE0-A3F9-E7BF42766884}" destId="{CB8D5C58-9885-4AE2-9B8A-E21BA996695D}" srcOrd="0" destOrd="0" presId="urn:microsoft.com/office/officeart/2018/2/layout/IconLabelDescriptionList"/>
    <dgm:cxn modelId="{898360E6-A1CB-F143-9813-FECAB9A94E68}" type="presOf" srcId="{A653FB04-C864-4EBF-B295-8D8407685BAD}" destId="{E0B4895A-8741-46C8-B7FD-1250C1A69A1A}" srcOrd="0" destOrd="0" presId="urn:microsoft.com/office/officeart/2018/2/layout/IconLabelDescriptionList"/>
    <dgm:cxn modelId="{4C5755FB-5F55-CC46-955C-E3548F1F4096}" type="presOf" srcId="{53AF2D64-2684-45F0-B4DD-E796E0CE942C}" destId="{798DC187-495C-4C59-9964-D06ECBB7F968}" srcOrd="0" destOrd="1" presId="urn:microsoft.com/office/officeart/2018/2/layout/IconLabelDescriptionList"/>
    <dgm:cxn modelId="{C11039FC-DF0B-49D3-8762-51495D00CF19}" srcId="{412533E9-243B-4FE0-A3F9-E7BF42766884}" destId="{A75121C3-00FF-4BF2-9371-7AE7DD1D910B}" srcOrd="0" destOrd="0" parTransId="{58ECA1F6-ADCF-48F0-96F9-0F4DA6D44B54}" sibTransId="{20FC7DEB-4AE5-4330-9383-0B05D5971A2D}"/>
    <dgm:cxn modelId="{51C16695-E147-764D-881B-94B4BCEC13FD}" type="presParOf" srcId="{EDD3FD13-0135-4E35-9E6D-3C327309F6C3}" destId="{8641CA6B-7C72-4F7B-A1BD-3CA35FF0045A}" srcOrd="0" destOrd="0" presId="urn:microsoft.com/office/officeart/2018/2/layout/IconLabelDescriptionList"/>
    <dgm:cxn modelId="{46CE76C0-1A3F-FB45-81F6-D2E507541441}" type="presParOf" srcId="{8641CA6B-7C72-4F7B-A1BD-3CA35FF0045A}" destId="{3660A3D7-BF43-444D-B42F-4F0054C26BBF}" srcOrd="0" destOrd="0" presId="urn:microsoft.com/office/officeart/2018/2/layout/IconLabelDescriptionList"/>
    <dgm:cxn modelId="{4703A205-D587-E746-AA08-4CC5F4E959EF}" type="presParOf" srcId="{8641CA6B-7C72-4F7B-A1BD-3CA35FF0045A}" destId="{4C4D1C65-1BCE-4598-AFE3-82375F0185B3}" srcOrd="1" destOrd="0" presId="urn:microsoft.com/office/officeart/2018/2/layout/IconLabelDescriptionList"/>
    <dgm:cxn modelId="{59AE959C-9219-6F49-81BD-B6B852023F50}" type="presParOf" srcId="{8641CA6B-7C72-4F7B-A1BD-3CA35FF0045A}" destId="{2AD6CBF5-0093-4AA8-B586-E81972F19AA8}" srcOrd="2" destOrd="0" presId="urn:microsoft.com/office/officeart/2018/2/layout/IconLabelDescriptionList"/>
    <dgm:cxn modelId="{90ACACD3-FCB5-874A-A1C8-5C464B36E1C7}" type="presParOf" srcId="{8641CA6B-7C72-4F7B-A1BD-3CA35FF0045A}" destId="{C7AA0F5B-19E5-4303-A096-0EF16F09B665}" srcOrd="3" destOrd="0" presId="urn:microsoft.com/office/officeart/2018/2/layout/IconLabelDescriptionList"/>
    <dgm:cxn modelId="{F10727FC-BC48-9149-9A5D-847A3D91CAAE}" type="presParOf" srcId="{8641CA6B-7C72-4F7B-A1BD-3CA35FF0045A}" destId="{1F729408-BA16-4066-83DD-44DD24472F64}" srcOrd="4" destOrd="0" presId="urn:microsoft.com/office/officeart/2018/2/layout/IconLabelDescriptionList"/>
    <dgm:cxn modelId="{4670F33D-1BD9-0048-BF7C-39FA5F507D5B}" type="presParOf" srcId="{EDD3FD13-0135-4E35-9E6D-3C327309F6C3}" destId="{B283889D-40DE-4D5B-A44C-53E3207D88AB}" srcOrd="1" destOrd="0" presId="urn:microsoft.com/office/officeart/2018/2/layout/IconLabelDescriptionList"/>
    <dgm:cxn modelId="{0B96E62B-5CD8-8D4F-A7CD-9BF4E09F2349}" type="presParOf" srcId="{EDD3FD13-0135-4E35-9E6D-3C327309F6C3}" destId="{D9C30399-83EC-42A7-9B98-A9DCED3B690D}" srcOrd="2" destOrd="0" presId="urn:microsoft.com/office/officeart/2018/2/layout/IconLabelDescriptionList"/>
    <dgm:cxn modelId="{349E4106-830F-4845-BDBC-EE6BA07D5ADC}" type="presParOf" srcId="{D9C30399-83EC-42A7-9B98-A9DCED3B690D}" destId="{38599FB7-424A-4227-A64C-9F80640697D7}" srcOrd="0" destOrd="0" presId="urn:microsoft.com/office/officeart/2018/2/layout/IconLabelDescriptionList"/>
    <dgm:cxn modelId="{46A88A4D-30A4-2043-8126-9ECB062E8957}" type="presParOf" srcId="{D9C30399-83EC-42A7-9B98-A9DCED3B690D}" destId="{EC492727-B235-4C00-A186-61E29AA212CA}" srcOrd="1" destOrd="0" presId="urn:microsoft.com/office/officeart/2018/2/layout/IconLabelDescriptionList"/>
    <dgm:cxn modelId="{FE18D126-F94D-E943-8515-1012FFA67B5B}" type="presParOf" srcId="{D9C30399-83EC-42A7-9B98-A9DCED3B690D}" destId="{E0B4895A-8741-46C8-B7FD-1250C1A69A1A}" srcOrd="2" destOrd="0" presId="urn:microsoft.com/office/officeart/2018/2/layout/IconLabelDescriptionList"/>
    <dgm:cxn modelId="{89101BC6-695C-8448-8097-9F42D317618F}" type="presParOf" srcId="{D9C30399-83EC-42A7-9B98-A9DCED3B690D}" destId="{1ED8AFB4-5488-47BC-803E-F3BCA16FB059}" srcOrd="3" destOrd="0" presId="urn:microsoft.com/office/officeart/2018/2/layout/IconLabelDescriptionList"/>
    <dgm:cxn modelId="{D0840582-137C-0345-9C3A-E340D2142DEA}" type="presParOf" srcId="{D9C30399-83EC-42A7-9B98-A9DCED3B690D}" destId="{798DC187-495C-4C59-9964-D06ECBB7F968}" srcOrd="4" destOrd="0" presId="urn:microsoft.com/office/officeart/2018/2/layout/IconLabelDescriptionList"/>
    <dgm:cxn modelId="{D335636F-1EE6-CE48-B3AF-F80D2739C704}" type="presParOf" srcId="{EDD3FD13-0135-4E35-9E6D-3C327309F6C3}" destId="{05E18400-DE88-4229-B9F9-99C6107B6835}" srcOrd="3" destOrd="0" presId="urn:microsoft.com/office/officeart/2018/2/layout/IconLabelDescriptionList"/>
    <dgm:cxn modelId="{50700276-FD04-954E-9C60-7520A44E6B99}" type="presParOf" srcId="{EDD3FD13-0135-4E35-9E6D-3C327309F6C3}" destId="{A74865A3-9029-4404-82D2-BBD1750C788A}" srcOrd="4" destOrd="0" presId="urn:microsoft.com/office/officeart/2018/2/layout/IconLabelDescriptionList"/>
    <dgm:cxn modelId="{CBB7B719-E885-5344-960A-2FFB288D2553}" type="presParOf" srcId="{A74865A3-9029-4404-82D2-BBD1750C788A}" destId="{F9CEFDD2-5E6A-4C0C-A739-3E21840DF34B}" srcOrd="0" destOrd="0" presId="urn:microsoft.com/office/officeart/2018/2/layout/IconLabelDescriptionList"/>
    <dgm:cxn modelId="{1D1A154E-96AE-0B4D-AD22-A813983F21C0}" type="presParOf" srcId="{A74865A3-9029-4404-82D2-BBD1750C788A}" destId="{943C7E94-6C83-41B6-A2C2-C60B1233CF1B}" srcOrd="1" destOrd="0" presId="urn:microsoft.com/office/officeart/2018/2/layout/IconLabelDescriptionList"/>
    <dgm:cxn modelId="{FC9BE691-10BC-1640-AF70-5BD35DC654DA}" type="presParOf" srcId="{A74865A3-9029-4404-82D2-BBD1750C788A}" destId="{2ABEF50C-41C2-45A5-AB72-011D7FF249CE}" srcOrd="2" destOrd="0" presId="urn:microsoft.com/office/officeart/2018/2/layout/IconLabelDescriptionList"/>
    <dgm:cxn modelId="{39E058F5-9753-4046-B61B-E46E500F969D}" type="presParOf" srcId="{A74865A3-9029-4404-82D2-BBD1750C788A}" destId="{9D796969-42E0-45B6-93F8-27BBDC995486}" srcOrd="3" destOrd="0" presId="urn:microsoft.com/office/officeart/2018/2/layout/IconLabelDescriptionList"/>
    <dgm:cxn modelId="{5E9874F9-428E-A243-80AF-6A2A97B77DB8}" type="presParOf" srcId="{A74865A3-9029-4404-82D2-BBD1750C788A}" destId="{0E281044-DD84-4950-AA9F-CC63EC958742}" srcOrd="4" destOrd="0" presId="urn:microsoft.com/office/officeart/2018/2/layout/IconLabelDescriptionList"/>
    <dgm:cxn modelId="{113C78E0-51CB-9D43-BDC4-EF83B2552F43}" type="presParOf" srcId="{EDD3FD13-0135-4E35-9E6D-3C327309F6C3}" destId="{DA067A56-09A6-4C99-9ACC-8575B85EA85C}" srcOrd="5" destOrd="0" presId="urn:microsoft.com/office/officeart/2018/2/layout/IconLabelDescriptionList"/>
    <dgm:cxn modelId="{EB69501E-204D-CF4E-8DB1-A875B3559FD0}" type="presParOf" srcId="{EDD3FD13-0135-4E35-9E6D-3C327309F6C3}" destId="{425953D1-A489-4F77-BA75-1F4DA4F979BF}" srcOrd="6" destOrd="0" presId="urn:microsoft.com/office/officeart/2018/2/layout/IconLabelDescriptionList"/>
    <dgm:cxn modelId="{9CF9CBE9-8A04-B34A-A173-8CAD5F8ECC7A}" type="presParOf" srcId="{425953D1-A489-4F77-BA75-1F4DA4F979BF}" destId="{ABD96A9E-B8A5-48CD-A872-23FA811D8EF9}" srcOrd="0" destOrd="0" presId="urn:microsoft.com/office/officeart/2018/2/layout/IconLabelDescriptionList"/>
    <dgm:cxn modelId="{6159136C-CE04-A04E-ABFF-38FDEE84DC40}" type="presParOf" srcId="{425953D1-A489-4F77-BA75-1F4DA4F979BF}" destId="{64A2EB65-AB5F-4087-AF50-858B46106F1A}" srcOrd="1" destOrd="0" presId="urn:microsoft.com/office/officeart/2018/2/layout/IconLabelDescriptionList"/>
    <dgm:cxn modelId="{BF258A7B-6BE8-434D-ADAC-DBA156922753}" type="presParOf" srcId="{425953D1-A489-4F77-BA75-1F4DA4F979BF}" destId="{CB8D5C58-9885-4AE2-9B8A-E21BA996695D}" srcOrd="2" destOrd="0" presId="urn:microsoft.com/office/officeart/2018/2/layout/IconLabelDescriptionList"/>
    <dgm:cxn modelId="{018DAFAF-A992-4C40-AA4A-488AD1DC02A1}" type="presParOf" srcId="{425953D1-A489-4F77-BA75-1F4DA4F979BF}" destId="{5CE57B0F-1227-4914-A079-C7FF69FC5CCB}" srcOrd="3" destOrd="0" presId="urn:microsoft.com/office/officeart/2018/2/layout/IconLabelDescriptionList"/>
    <dgm:cxn modelId="{803E908C-2CEA-6049-B70C-6E9D267A1F18}" type="presParOf" srcId="{425953D1-A489-4F77-BA75-1F4DA4F979BF}" destId="{5C5D67EA-2D9D-491E-B134-DB6B0F0A5040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60A3D7-BF43-444D-B42F-4F0054C26BBF}">
      <dsp:nvSpPr>
        <dsp:cNvPr id="0" name=""/>
        <dsp:cNvSpPr/>
      </dsp:nvSpPr>
      <dsp:spPr>
        <a:xfrm>
          <a:off x="8092" y="609091"/>
          <a:ext cx="812109" cy="8121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D6CBF5-0093-4AA8-B586-E81972F19AA8}">
      <dsp:nvSpPr>
        <dsp:cNvPr id="0" name=""/>
        <dsp:cNvSpPr/>
      </dsp:nvSpPr>
      <dsp:spPr>
        <a:xfrm>
          <a:off x="8092" y="1555926"/>
          <a:ext cx="2320312" cy="348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What we store</a:t>
          </a:r>
        </a:p>
      </dsp:txBody>
      <dsp:txXfrm>
        <a:off x="8092" y="1555926"/>
        <a:ext cx="2320312" cy="348046"/>
      </dsp:txXfrm>
    </dsp:sp>
    <dsp:sp modelId="{1F729408-BA16-4066-83DD-44DD24472F64}">
      <dsp:nvSpPr>
        <dsp:cNvPr id="0" name=""/>
        <dsp:cNvSpPr/>
      </dsp:nvSpPr>
      <dsp:spPr>
        <a:xfrm>
          <a:off x="8092" y="1966636"/>
          <a:ext cx="2320312" cy="1775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References to LIMS data primarily MX and EM (not exclusively)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14664 Proposals, 1.8 million Samples, and 4.2 million Data Collections</a:t>
          </a:r>
          <a:endParaRPr lang="en-US" sz="1700" kern="1200" dirty="0"/>
        </a:p>
      </dsp:txBody>
      <dsp:txXfrm>
        <a:off x="8092" y="1966636"/>
        <a:ext cx="2320312" cy="1775609"/>
      </dsp:txXfrm>
    </dsp:sp>
    <dsp:sp modelId="{38599FB7-424A-4227-A64C-9F80640697D7}">
      <dsp:nvSpPr>
        <dsp:cNvPr id="0" name=""/>
        <dsp:cNvSpPr/>
      </dsp:nvSpPr>
      <dsp:spPr>
        <a:xfrm>
          <a:off x="2734460" y="609091"/>
          <a:ext cx="812109" cy="81210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B4895A-8741-46C8-B7FD-1250C1A69A1A}">
      <dsp:nvSpPr>
        <dsp:cNvPr id="0" name=""/>
        <dsp:cNvSpPr/>
      </dsp:nvSpPr>
      <dsp:spPr>
        <a:xfrm>
          <a:off x="2734460" y="1555926"/>
          <a:ext cx="2320312" cy="348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Who accesses</a:t>
          </a:r>
        </a:p>
      </dsp:txBody>
      <dsp:txXfrm>
        <a:off x="2734460" y="1555926"/>
        <a:ext cx="2320312" cy="348046"/>
      </dsp:txXfrm>
    </dsp:sp>
    <dsp:sp modelId="{798DC187-495C-4C59-9964-D06ECBB7F968}">
      <dsp:nvSpPr>
        <dsp:cNvPr id="0" name=""/>
        <dsp:cNvSpPr/>
      </dsp:nvSpPr>
      <dsp:spPr>
        <a:xfrm>
          <a:off x="2734460" y="1966636"/>
          <a:ext cx="2320312" cy="1775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DAQ, Analysis, Beamline </a:t>
          </a:r>
          <a:r>
            <a:rPr lang="en-GB" sz="1700" kern="1200" noProof="0" dirty="0"/>
            <a:t>applications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Calibri"/>
              <a:cs typeface="Calibri"/>
            </a:rPr>
            <a:t>See next slide for details</a:t>
          </a:r>
        </a:p>
      </dsp:txBody>
      <dsp:txXfrm>
        <a:off x="2734460" y="1966636"/>
        <a:ext cx="2320312" cy="1775609"/>
      </dsp:txXfrm>
    </dsp:sp>
    <dsp:sp modelId="{F9CEFDD2-5E6A-4C0C-A739-3E21840DF34B}">
      <dsp:nvSpPr>
        <dsp:cNvPr id="0" name=""/>
        <dsp:cNvSpPr/>
      </dsp:nvSpPr>
      <dsp:spPr>
        <a:xfrm>
          <a:off x="5460827" y="609091"/>
          <a:ext cx="812109" cy="81210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BEF50C-41C2-45A5-AB72-011D7FF249CE}">
      <dsp:nvSpPr>
        <dsp:cNvPr id="0" name=""/>
        <dsp:cNvSpPr/>
      </dsp:nvSpPr>
      <dsp:spPr>
        <a:xfrm>
          <a:off x="5460827" y="1555926"/>
          <a:ext cx="2320312" cy="348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How access</a:t>
          </a:r>
        </a:p>
      </dsp:txBody>
      <dsp:txXfrm>
        <a:off x="5460827" y="1555926"/>
        <a:ext cx="2320312" cy="348046"/>
      </dsp:txXfrm>
    </dsp:sp>
    <dsp:sp modelId="{0E281044-DD84-4950-AA9F-CC63EC958742}">
      <dsp:nvSpPr>
        <dsp:cNvPr id="0" name=""/>
        <dsp:cNvSpPr/>
      </dsp:nvSpPr>
      <dsp:spPr>
        <a:xfrm>
          <a:off x="5460827" y="1966636"/>
          <a:ext cx="2320312" cy="1775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Direct SQL and 190 stored procedures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Collection of legacy APIs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 ingestion scripts</a:t>
          </a:r>
        </a:p>
      </dsp:txBody>
      <dsp:txXfrm>
        <a:off x="5460827" y="1966636"/>
        <a:ext cx="2320312" cy="1775609"/>
      </dsp:txXfrm>
    </dsp:sp>
    <dsp:sp modelId="{ABD96A9E-B8A5-48CD-A872-23FA811D8EF9}">
      <dsp:nvSpPr>
        <dsp:cNvPr id="0" name=""/>
        <dsp:cNvSpPr/>
      </dsp:nvSpPr>
      <dsp:spPr>
        <a:xfrm>
          <a:off x="8187194" y="609091"/>
          <a:ext cx="812109" cy="81210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8D5C58-9885-4AE2-9B8A-E21BA996695D}">
      <dsp:nvSpPr>
        <dsp:cNvPr id="0" name=""/>
        <dsp:cNvSpPr/>
      </dsp:nvSpPr>
      <dsp:spPr>
        <a:xfrm>
          <a:off x="8187194" y="1555926"/>
          <a:ext cx="2320312" cy="3480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Dependencies</a:t>
          </a:r>
        </a:p>
      </dsp:txBody>
      <dsp:txXfrm>
        <a:off x="8187194" y="1555926"/>
        <a:ext cx="2320312" cy="348046"/>
      </dsp:txXfrm>
    </dsp:sp>
    <dsp:sp modelId="{5C5D67EA-2D9D-491E-B134-DB6B0F0A5040}">
      <dsp:nvSpPr>
        <dsp:cNvPr id="0" name=""/>
        <dsp:cNvSpPr/>
      </dsp:nvSpPr>
      <dsp:spPr>
        <a:xfrm>
          <a:off x="8187194" y="1966636"/>
          <a:ext cx="2320312" cy="1775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Beamlines require constant access to function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1300 queries per second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Source of truth for </a:t>
          </a:r>
          <a:r>
            <a:rPr lang="en-GB" sz="1700" kern="1200" noProof="0" dirty="0"/>
            <a:t>authorisation</a:t>
          </a:r>
        </a:p>
      </dsp:txBody>
      <dsp:txXfrm>
        <a:off x="8187194" y="1966636"/>
        <a:ext cx="2320312" cy="17756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129CD5-7E70-4209-91F4-A4AFBB7CE1C6}" type="datetimeFigureOut">
              <a:t>11/22/23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2C4D17-9512-4BCA-8513-41301CA80BE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17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If this is to people interested in Structural Biology: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The next section looks at the Structural Biology Architecture. This includes these 4 areas</a:t>
            </a:r>
          </a:p>
          <a:p>
            <a:pPr marL="171450" indent="-171450">
              <a:buFont typeface="Calibri"/>
              <a:buChar char="-"/>
            </a:pPr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If NOT: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Structural Biology:</a:t>
            </a:r>
          </a:p>
          <a:p>
            <a:pPr marL="628650" lvl="1" indent="-1714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ISPyB API – Better way to access data stored in the ISPyB database because it allows for better separation and consistent rules</a:t>
            </a:r>
          </a:p>
          <a:p>
            <a:pPr marL="628650" lvl="1" indent="-1714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SynchWeb remains for but will be evolved to upgrade the code base. Making the tech stack more modern</a:t>
            </a:r>
          </a:p>
          <a:p>
            <a:pPr marL="628650" lvl="1" indent="-1714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The MX-Dewar MX-Logistics apps will be bought in to SIMS group .</a:t>
            </a:r>
            <a:endParaRPr lang="en-US">
              <a:cs typeface="Calibri"/>
            </a:endParaRPr>
          </a:p>
          <a:p>
            <a:pPr marL="628650" lvl="1" indent="-1714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MX want to split off the data collection from a central service so they are introducing MX Beamline LIMS system with an Importer/Exporter to the central system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Now skip to the next section 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609FE9-8A16-4676-B691-63AF0E13A61D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14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Most interesting steps 1 -&gt; 3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1 is what we have now, SynchWeb and PATo (which shows data collection for eBIC) as two separate application. Different URLS no connection between them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cs typeface="Calibri"/>
              </a:rPr>
              <a:t>3 is an illustration of a future step. Where some of the templated pages, data collection and shipping views, have all been moved to separate applications but implemented into a single framework.</a:t>
            </a:r>
          </a:p>
          <a:p>
            <a:r>
              <a:rPr lang="en-US">
                <a:cs typeface="Calibri"/>
              </a:rPr>
              <a:t>Step 2 is creating the framework for this</a:t>
            </a:r>
          </a:p>
          <a:p>
            <a:r>
              <a:rPr lang="en-US">
                <a:cs typeface="Calibri"/>
              </a:rPr>
              <a:t>Step 4 is removing all generic pages and removing any legacy code and replacing them with support pages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609FE9-8A16-4676-B691-63AF0E13A61D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391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2" y="6180408"/>
            <a:ext cx="1263383" cy="365125"/>
          </a:xfrm>
        </p:spPr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126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26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1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3842" y="2564904"/>
            <a:ext cx="10972800" cy="1143000"/>
          </a:xfrm>
          <a:prstGeom prst="rect">
            <a:avLst/>
          </a:prstGeom>
        </p:spPr>
        <p:txBody>
          <a:bodyPr/>
          <a:lstStyle>
            <a:lvl1pPr algn="r">
              <a:defRPr baseline="0">
                <a:latin typeface="Roboto Condensed" pitchFamily="2" charset="0"/>
                <a:ea typeface="Roboto Condensed" pitchFamily="2" charset="0"/>
              </a:defRPr>
            </a:lvl1pPr>
          </a:lstStyle>
          <a:p>
            <a:r>
              <a:rPr lang="en-GB">
                <a:latin typeface="Roboto Condensed" pitchFamily="2" charset="0"/>
                <a:ea typeface="Roboto Condensed" pitchFamily="2" charset="0"/>
              </a:rPr>
              <a:t>Title goes here</a:t>
            </a:r>
            <a:endParaRPr lang="en-GB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2159563" y="3775895"/>
            <a:ext cx="9697079" cy="5886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rgbClr val="EDEDF7"/>
              </a:gs>
              <a:gs pos="100000">
                <a:schemeClr val="bg1"/>
              </a:gs>
            </a:gsLst>
            <a:lin ang="189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30436134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39349" y="799767"/>
            <a:ext cx="11713301" cy="5688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2275" y="0"/>
            <a:ext cx="12192000" cy="512676"/>
          </a:xfrm>
          <a:prstGeom prst="rect">
            <a:avLst/>
          </a:prstGeom>
          <a:solidFill>
            <a:srgbClr val="26267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239350" y="-99391"/>
            <a:ext cx="11713301" cy="720080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124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319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42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63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853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20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40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21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81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8D56066-B700-9C41-B9FA-B834435A4C7A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1878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7C36D-A734-B041-BD16-08361CD43950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43746" y="618040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0892" y="6187843"/>
            <a:ext cx="17177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12B95-9EC4-9549-A171-044945CEC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804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805" r:id="rId12"/>
    <p:sldLayoutId id="214748380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829B9-D110-03A6-B077-AFA42E200C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Future ISPyB Architecture at Diamond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2D3CFB-F447-161E-8F68-B5C62615DF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ISPyB Collaboration November 2023</a:t>
            </a:r>
          </a:p>
        </p:txBody>
      </p:sp>
    </p:spTree>
    <p:extLst>
      <p:ext uri="{BB962C8B-B14F-4D97-AF65-F5344CB8AC3E}">
        <p14:creationId xmlns:p14="http://schemas.microsoft.com/office/powerpoint/2010/main" val="1279286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row: Right 10">
            <a:extLst>
              <a:ext uri="{FF2B5EF4-FFF2-40B4-BE49-F238E27FC236}">
                <a16:creationId xmlns:a16="http://schemas.microsoft.com/office/drawing/2014/main" id="{7FD000A9-0049-1D39-F377-5218420CDEC0}"/>
              </a:ext>
            </a:extLst>
          </p:cNvPr>
          <p:cNvSpPr/>
          <p:nvPr/>
        </p:nvSpPr>
        <p:spPr>
          <a:xfrm>
            <a:off x="537881" y="1299882"/>
            <a:ext cx="10399059" cy="1183341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Calibri"/>
                <a:cs typeface="Calibri"/>
              </a:rPr>
              <a:t>4 Planned Steps</a:t>
            </a: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6159F1-CDC5-52B5-1D5D-05A91C83E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+mj-lt"/>
                <a:cs typeface="+mj-lt"/>
              </a:rPr>
              <a:t>Evolution of </a:t>
            </a:r>
            <a:r>
              <a:rPr lang="en-GB">
                <a:ea typeface="Calibri Light"/>
                <a:cs typeface="Calibri Light"/>
              </a:rPr>
              <a:t>SynchWeb </a:t>
            </a:r>
          </a:p>
        </p:txBody>
      </p:sp>
      <p:pic>
        <p:nvPicPr>
          <p:cNvPr id="5" name="Content Placeholder 4" descr="Evolution of synchweb step 1 Showing user connected to SynchWeb and Pato which are both connected to iSPyB">
            <a:extLst>
              <a:ext uri="{FF2B5EF4-FFF2-40B4-BE49-F238E27FC236}">
                <a16:creationId xmlns:a16="http://schemas.microsoft.com/office/drawing/2014/main" id="{E24FE546-087E-387F-4E78-A597CCD6FB9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56738" b="61911"/>
          <a:stretch/>
        </p:blipFill>
        <p:spPr>
          <a:xfrm>
            <a:off x="176298" y="2480048"/>
            <a:ext cx="2517528" cy="3001836"/>
          </a:xfrm>
        </p:spPr>
      </p:pic>
      <p:pic>
        <p:nvPicPr>
          <p:cNvPr id="6" name="Content Placeholder 5" descr="Step 2: Systems are behind proxy which contains service from step 1 and the eBIC sample handling service">
            <a:extLst>
              <a:ext uri="{FF2B5EF4-FFF2-40B4-BE49-F238E27FC236}">
                <a16:creationId xmlns:a16="http://schemas.microsoft.com/office/drawing/2014/main" id="{52FDCEDB-06F7-8E51-8D7B-A85E88ADB7D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49096" r="-301" b="55432"/>
          <a:stretch/>
        </p:blipFill>
        <p:spPr>
          <a:xfrm>
            <a:off x="2615635" y="2480048"/>
            <a:ext cx="2941714" cy="3490185"/>
          </a:xfrm>
        </p:spPr>
      </p:pic>
      <p:pic>
        <p:nvPicPr>
          <p:cNvPr id="8" name="Content Placeholder 4" descr="Step 3: As step 2 but now with lots of apps for data collection pages (not just PATo) and the same for the container/samples pages">
            <a:extLst>
              <a:ext uri="{FF2B5EF4-FFF2-40B4-BE49-F238E27FC236}">
                <a16:creationId xmlns:a16="http://schemas.microsoft.com/office/drawing/2014/main" id="{C2EDB5EF-FC5B-3C29-5C3A-EC89B8A3D0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6" t="45029" r="51433" b="11236"/>
          <a:stretch/>
        </p:blipFill>
        <p:spPr>
          <a:xfrm>
            <a:off x="5733433" y="2511123"/>
            <a:ext cx="2746871" cy="3430359"/>
          </a:xfrm>
          <a:prstGeom prst="rect">
            <a:avLst/>
          </a:prstGeom>
        </p:spPr>
      </p:pic>
      <p:pic>
        <p:nvPicPr>
          <p:cNvPr id="9" name="Content Placeholder 4" descr="Step 4: Aspirational, all templated pages factored out into apps, synchweb is now just support pages. All connections are to the ISPyB API not direct to the database">
            <a:extLst>
              <a:ext uri="{FF2B5EF4-FFF2-40B4-BE49-F238E27FC236}">
                <a16:creationId xmlns:a16="http://schemas.microsoft.com/office/drawing/2014/main" id="{3A997F65-E294-E4C2-DB14-51FC53030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33" t="45177" r="3071" b="11122"/>
          <a:stretch/>
        </p:blipFill>
        <p:spPr>
          <a:xfrm>
            <a:off x="8686592" y="2512406"/>
            <a:ext cx="2744054" cy="3470391"/>
          </a:xfrm>
          <a:prstGeom prst="rect">
            <a:avLst/>
          </a:prstGeom>
        </p:spPr>
      </p:pic>
      <p:pic>
        <p:nvPicPr>
          <p:cNvPr id="10" name="Content Placeholder 4" descr="Legend">
            <a:extLst>
              <a:ext uri="{FF2B5EF4-FFF2-40B4-BE49-F238E27FC236}">
                <a16:creationId xmlns:a16="http://schemas.microsoft.com/office/drawing/2014/main" id="{90944EA6-7F1E-D45A-DF93-68ACE1D282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56" t="88772" r="21792" b="449"/>
          <a:stretch/>
        </p:blipFill>
        <p:spPr>
          <a:xfrm>
            <a:off x="7486505" y="6145819"/>
            <a:ext cx="2573613" cy="64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754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Evolution of synchweb step 1 Showing user connected to SynchWeb and Pato which are both connected to iSPyB">
            <a:extLst>
              <a:ext uri="{FF2B5EF4-FFF2-40B4-BE49-F238E27FC236}">
                <a16:creationId xmlns:a16="http://schemas.microsoft.com/office/drawing/2014/main" id="{E24FE546-087E-387F-4E78-A597CCD6FB9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r="56738" b="61911"/>
          <a:stretch/>
        </p:blipFill>
        <p:spPr>
          <a:xfrm>
            <a:off x="3048" y="962092"/>
            <a:ext cx="4143263" cy="4936902"/>
          </a:xfrm>
        </p:spPr>
      </p:pic>
      <p:pic>
        <p:nvPicPr>
          <p:cNvPr id="10" name="Content Placeholder 4" descr="Legend">
            <a:extLst>
              <a:ext uri="{FF2B5EF4-FFF2-40B4-BE49-F238E27FC236}">
                <a16:creationId xmlns:a16="http://schemas.microsoft.com/office/drawing/2014/main" id="{90944EA6-7F1E-D45A-DF93-68ACE1D2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756" t="88772" r="21792" b="449"/>
          <a:stretch/>
        </p:blipFill>
        <p:spPr>
          <a:xfrm>
            <a:off x="789567" y="6010543"/>
            <a:ext cx="2573613" cy="6449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B72A6BC-CB2D-56E0-8C3F-11ED96DAA923}"/>
              </a:ext>
            </a:extLst>
          </p:cNvPr>
          <p:cNvSpPr txBox="1"/>
          <p:nvPr/>
        </p:nvSpPr>
        <p:spPr>
          <a:xfrm>
            <a:off x="3128078" y="909866"/>
            <a:ext cx="3980329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Step 1: Now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Separate Applications </a:t>
            </a:r>
          </a:p>
          <a:p>
            <a:pPr marL="742950" lvl="1" indent="-285750">
              <a:buFont typeface="Calibri"/>
              <a:buChar char="-"/>
            </a:pPr>
            <a:r>
              <a:rPr lang="en-US"/>
              <a:t>SynchWeb</a:t>
            </a:r>
          </a:p>
          <a:p>
            <a:pPr marL="742950" lvl="1" indent="-285750">
              <a:buFont typeface="Calibri"/>
              <a:buChar char="-"/>
            </a:pPr>
            <a:r>
              <a:rPr lang="en-US"/>
              <a:t>PATo</a:t>
            </a:r>
          </a:p>
          <a:p>
            <a:endParaRPr lang="en-US"/>
          </a:p>
          <a:p>
            <a:r>
              <a:rPr lang="en-US"/>
              <a:t>Step 3: Indicative Migration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Appears as Single Application but made up of independently deployable applications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Data Collection view</a:t>
            </a:r>
          </a:p>
          <a:p>
            <a:pPr marL="742950" lvl="1" indent="-285750">
              <a:buFont typeface="Calibri"/>
              <a:buChar char="-"/>
            </a:pPr>
            <a:r>
              <a:rPr lang="en-US"/>
              <a:t>1 for each area, e.g. eBIC - PATo</a:t>
            </a:r>
          </a:p>
          <a:p>
            <a:pPr marL="285750" indent="-285750">
              <a:buFont typeface="Calibri,Sans-Serif"/>
              <a:buChar char="-"/>
            </a:pPr>
            <a:r>
              <a:rPr lang="en-US"/>
              <a:t>Container/Sample View</a:t>
            </a:r>
          </a:p>
          <a:p>
            <a:pPr marL="742950" lvl="1" indent="-285750">
              <a:buFont typeface="Calibri,Sans-Serif"/>
              <a:buChar char="-"/>
            </a:pPr>
            <a:r>
              <a:rPr lang="en-US"/>
              <a:t>1 for each area, e.g. eBIC – eBIC Sample Handling</a:t>
            </a:r>
          </a:p>
          <a:p>
            <a:pPr marL="285750" indent="-285750">
              <a:buFont typeface="Calibri,Sans-Serif"/>
              <a:buChar char="-"/>
            </a:pPr>
            <a:r>
              <a:rPr lang="en-US"/>
              <a:t>Use ISPyB API for new apps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Calibri,Sans-Serif"/>
              <a:buChar char="-"/>
            </a:pPr>
            <a:r>
              <a:rPr lang="en-US"/>
              <a:t>Share code using a common library</a:t>
            </a:r>
          </a:p>
          <a:p>
            <a:pPr marL="285750" indent="-285750">
              <a:buFont typeface="Calibri,Sans-Serif"/>
              <a:buChar char="-"/>
            </a:pPr>
            <a:r>
              <a:rPr lang="en-US">
                <a:ea typeface="Calibri"/>
                <a:cs typeface="Calibri"/>
              </a:rPr>
              <a:t>Enables independent development and operation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A73AACD7-B544-EE35-80D1-E9ABA754B64E}"/>
              </a:ext>
            </a:extLst>
          </p:cNvPr>
          <p:cNvSpPr/>
          <p:nvPr/>
        </p:nvSpPr>
        <p:spPr>
          <a:xfrm>
            <a:off x="255342" y="195409"/>
            <a:ext cx="3359964" cy="481275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Calibri"/>
                <a:cs typeface="Calibri"/>
              </a:rPr>
              <a:t>Steps 1-3: Current to Illustrative</a:t>
            </a:r>
          </a:p>
        </p:txBody>
      </p:sp>
      <p:pic>
        <p:nvPicPr>
          <p:cNvPr id="8" name="Content Placeholder 4" descr="Step 3 architecure">
            <a:extLst>
              <a:ext uri="{FF2B5EF4-FFF2-40B4-BE49-F238E27FC236}">
                <a16:creationId xmlns:a16="http://schemas.microsoft.com/office/drawing/2014/main" id="{B094C6A1-C6F4-C3F9-408D-00B2E45ED8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" t="45029" r="51433" b="11236"/>
          <a:stretch/>
        </p:blipFill>
        <p:spPr>
          <a:xfrm>
            <a:off x="7171817" y="910065"/>
            <a:ext cx="4587656" cy="57420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390B31-078D-98C2-DA82-89F0075B5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25563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>
                <a:cs typeface="Calibri Light"/>
              </a:rPr>
              <a:t>SynchWeb Evolution Now and Illustrative future point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672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rchitecture of MX Beamline LIMS and its context">
            <a:extLst>
              <a:ext uri="{FF2B5EF4-FFF2-40B4-BE49-F238E27FC236}">
                <a16:creationId xmlns:a16="http://schemas.microsoft.com/office/drawing/2014/main" id="{D44F05FF-DC99-95D2-AE67-BADBA8070A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47" y="2818"/>
            <a:ext cx="5568929" cy="6851399"/>
          </a:xfrm>
        </p:spPr>
      </p:pic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09214339-F8D0-6CBB-ED1C-6DEA573D5A97}"/>
              </a:ext>
            </a:extLst>
          </p:cNvPr>
          <p:cNvSpPr txBox="1">
            <a:spLocks/>
          </p:cNvSpPr>
          <p:nvPr/>
        </p:nvSpPr>
        <p:spPr>
          <a:xfrm>
            <a:off x="6304721" y="1107800"/>
            <a:ext cx="4552122" cy="53231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dirty="0"/>
              <a:t>Two parts one at the beamline one central to Diamond </a:t>
            </a:r>
          </a:p>
          <a:p>
            <a:pPr marL="742950" lvl="1" indent="-285750">
              <a:buFont typeface="Arial,Sans-Serif" panose="020B0604020202020204" pitchFamily="34" charset="0"/>
            </a:pPr>
            <a:r>
              <a:rPr lang="en-US" dirty="0"/>
              <a:t>Also supports MX Bridge</a:t>
            </a:r>
          </a:p>
          <a:p>
            <a:pPr marL="742950" lvl="1" indent="-285750">
              <a:buFont typeface="Arial,Sans-Serif" panose="020B0604020202020204" pitchFamily="34" charset="0"/>
            </a:pPr>
            <a:r>
              <a:rPr lang="en-US" dirty="0">
                <a:cs typeface="Calibri"/>
              </a:rPr>
              <a:t>Future post Diamond-II</a:t>
            </a:r>
          </a:p>
          <a:p>
            <a:pPr marL="285750" indent="-285750">
              <a:buFont typeface="Arial,Sans-Serif" panose="020B0604020202020204" pitchFamily="34" charset="0"/>
            </a:pPr>
            <a:r>
              <a:rPr lang="en-US" dirty="0"/>
              <a:t>Micro ISPyB </a:t>
            </a:r>
            <a:endParaRPr lang="en-US" dirty="0">
              <a:ea typeface="Calibri"/>
              <a:cs typeface="Calibri"/>
            </a:endParaRPr>
          </a:p>
          <a:p>
            <a:pPr marL="742950" lvl="1" indent="-285750">
              <a:buFont typeface="Arial,Sans-Serif" panose="020B0604020202020204" pitchFamily="34" charset="0"/>
            </a:pPr>
            <a:r>
              <a:rPr lang="en-US" dirty="0"/>
              <a:t>Small ISPyB running at the beamline </a:t>
            </a:r>
            <a:endParaRPr lang="en-US" dirty="0">
              <a:cs typeface="Calibri"/>
            </a:endParaRPr>
          </a:p>
          <a:p>
            <a:pPr marL="742950" lvl="1" indent="-285750">
              <a:buFont typeface="Arial,Sans-Serif" panose="020B0604020202020204" pitchFamily="34" charset="0"/>
            </a:pPr>
            <a:r>
              <a:rPr lang="en-US" dirty="0"/>
              <a:t>DAQ capture experiment in micro-ISPyB API and local file system</a:t>
            </a:r>
            <a:endParaRPr lang="en-US" dirty="0">
              <a:cs typeface="Calibri"/>
            </a:endParaRPr>
          </a:p>
          <a:p>
            <a:pPr marL="285750" indent="-285750">
              <a:buFont typeface="Arial,Sans-Serif" panose="020B0604020202020204" pitchFamily="34" charset="0"/>
            </a:pPr>
            <a:r>
              <a:rPr lang="en-US" dirty="0"/>
              <a:t>MX Central Logistics  </a:t>
            </a:r>
            <a:endParaRPr lang="en-US" dirty="0">
              <a:cs typeface="Calibri"/>
            </a:endParaRPr>
          </a:p>
          <a:p>
            <a:pPr marL="742950" lvl="1" indent="-285750">
              <a:buFont typeface="Arial,Sans-Serif" panose="020B0604020202020204" pitchFamily="34" charset="0"/>
            </a:pPr>
            <a:r>
              <a:rPr lang="en-US" dirty="0"/>
              <a:t>Dewars and pucks within Structured Biology </a:t>
            </a:r>
            <a:endParaRPr lang="en-US" dirty="0">
              <a:cs typeface="Calibri"/>
            </a:endParaRPr>
          </a:p>
          <a:p>
            <a:pPr marL="742950" lvl="1" indent="-285750">
              <a:buFont typeface="Arial,Sans-Serif" panose="020B0604020202020204" pitchFamily="34" charset="0"/>
            </a:pPr>
            <a:r>
              <a:rPr lang="en-US" dirty="0"/>
              <a:t>Connection to beamline </a:t>
            </a:r>
            <a:endParaRPr lang="en-US" dirty="0">
              <a:ea typeface="Calibri"/>
              <a:cs typeface="Calibri"/>
            </a:endParaRPr>
          </a:p>
          <a:p>
            <a:pPr marL="285750" indent="-285750"/>
            <a:r>
              <a:rPr lang="en-US" dirty="0"/>
              <a:t>MX Beamline Operator Dashboard​</a:t>
            </a:r>
            <a:endParaRPr lang="en-US" dirty="0">
              <a:cs typeface="Calibri"/>
            </a:endParaRPr>
          </a:p>
          <a:p>
            <a:pPr marL="742950" lvl="1" indent="-285750" algn="l">
              <a:buChar char="•"/>
            </a:pPr>
            <a:r>
              <a:rPr lang="en-US" dirty="0"/>
              <a:t>Monitoring on the beamline​</a:t>
            </a:r>
            <a:endParaRPr lang="en-US" dirty="0">
              <a:ea typeface="Calibri"/>
              <a:cs typeface="Calibri"/>
            </a:endParaRPr>
          </a:p>
          <a:p>
            <a:pPr marL="285750" lvl="0" indent="-285750" algn="l">
              <a:buChar char="•"/>
            </a:pPr>
            <a:r>
              <a:rPr lang="en-US" dirty="0"/>
              <a:t>MX Beamline Data Exporter/Importer​</a:t>
            </a:r>
            <a:endParaRPr lang="en-US" dirty="0">
              <a:cs typeface="Calibri"/>
            </a:endParaRPr>
          </a:p>
          <a:p>
            <a:pPr marL="742950" lvl="1" indent="-285750" algn="l">
              <a:buChar char="•"/>
            </a:pPr>
            <a:r>
              <a:rPr lang="en-US" dirty="0"/>
              <a:t>To get data from the beamline into central Diamond systems​</a:t>
            </a:r>
            <a:endParaRPr lang="en-US" dirty="0">
              <a:cs typeface="Calibri"/>
            </a:endParaRPr>
          </a:p>
          <a:p>
            <a:pPr marL="285750" lvl="0" indent="-285750" algn="l">
              <a:buChar char="•"/>
            </a:pPr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7E6E96D4-755C-27B3-3DB9-FFB76B39CA4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306127" y="290946"/>
            <a:ext cx="5213927" cy="769441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GB" dirty="0">
                <a:latin typeface="Calibri Light"/>
                <a:ea typeface="+mn-ea"/>
                <a:cs typeface="Calibri Light"/>
              </a:rPr>
              <a:t>MX Beamline</a:t>
            </a: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 Light"/>
                <a:ea typeface="+mn-ea"/>
                <a:cs typeface="Calibri Light"/>
              </a:rPr>
              <a:t> Isolation</a:t>
            </a:r>
          </a:p>
        </p:txBody>
      </p:sp>
    </p:spTree>
    <p:extLst>
      <p:ext uri="{BB962C8B-B14F-4D97-AF65-F5344CB8AC3E}">
        <p14:creationId xmlns:p14="http://schemas.microsoft.com/office/powerpoint/2010/main" val="3583054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5AF2E-F5A1-4C5C-82A0-D99116731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796865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575F7-421F-AF1C-9BBA-825D0E29E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ISPyB Usage Today</a:t>
            </a:r>
          </a:p>
        </p:txBody>
      </p:sp>
      <p:graphicFrame>
        <p:nvGraphicFramePr>
          <p:cNvPr id="33" name="Content Placeholder 2">
            <a:extLst>
              <a:ext uri="{FF2B5EF4-FFF2-40B4-BE49-F238E27FC236}">
                <a16:creationId xmlns:a16="http://schemas.microsoft.com/office/drawing/2014/main" id="{BCD6907D-D3BB-73D3-8E60-EC8A052BB0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080899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7949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diagram of a data center&#10;&#10;Description automatically generated">
            <a:extLst>
              <a:ext uri="{FF2B5EF4-FFF2-40B4-BE49-F238E27FC236}">
                <a16:creationId xmlns:a16="http://schemas.microsoft.com/office/drawing/2014/main" id="{033D7E60-3060-FE61-9F48-07571FAE0E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208" r="100" b="487"/>
          <a:stretch/>
        </p:blipFill>
        <p:spPr>
          <a:xfrm>
            <a:off x="484555" y="0"/>
            <a:ext cx="9416666" cy="6870687"/>
          </a:xfrm>
        </p:spPr>
      </p:pic>
    </p:spTree>
    <p:extLst>
      <p:ext uri="{BB962C8B-B14F-4D97-AF65-F5344CB8AC3E}">
        <p14:creationId xmlns:p14="http://schemas.microsoft.com/office/powerpoint/2010/main" val="2250705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C2E9B-47AF-F03A-7104-CF0A33253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ISPyB Database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C9E01-6D20-40EB-3FCE-1B01ADC5F9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4425" y="1690687"/>
            <a:ext cx="5157787" cy="4498975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GB" dirty="0"/>
              <a:t>Direct Access </a:t>
            </a:r>
          </a:p>
          <a:p>
            <a:pPr lvl="1"/>
            <a:r>
              <a:rPr lang="en-GB" dirty="0"/>
              <a:t>Multiple legacy APIs: maintenance burden, security risks</a:t>
            </a:r>
            <a:endParaRPr lang="en-US" dirty="0"/>
          </a:p>
          <a:p>
            <a:pPr lvl="1"/>
            <a:r>
              <a:rPr lang="en-GB" dirty="0">
                <a:cs typeface="Calibri"/>
              </a:rPr>
              <a:t>"Fixed" schema</a:t>
            </a:r>
          </a:p>
          <a:p>
            <a:pPr lvl="2"/>
            <a:r>
              <a:rPr lang="en-GB" dirty="0">
                <a:cs typeface="Calibri"/>
              </a:rPr>
              <a:t>Changes must be coordinated with app owners</a:t>
            </a:r>
          </a:p>
          <a:p>
            <a:pPr lvl="2"/>
            <a:r>
              <a:rPr lang="en-GB" dirty="0">
                <a:cs typeface="Calibri"/>
              </a:rPr>
              <a:t>Legacy features are difficult to refactor</a:t>
            </a:r>
            <a:endParaRPr lang="en-US" dirty="0">
              <a:cs typeface="Calibri"/>
            </a:endParaRPr>
          </a:p>
          <a:p>
            <a:pPr lvl="1"/>
            <a:r>
              <a:rPr lang="en-GB" dirty="0">
                <a:cs typeface="Calibri"/>
              </a:rPr>
              <a:t>Noisy Neighbours could result in service disruption</a:t>
            </a:r>
          </a:p>
          <a:p>
            <a:pPr lvl="1"/>
            <a:r>
              <a:rPr lang="en-GB" dirty="0"/>
              <a:t>Query performance: queries beyond LIMS control / quality checks</a:t>
            </a:r>
            <a:endParaRPr lang="en-GB" dirty="0">
              <a:cs typeface="Calibri"/>
            </a:endParaRPr>
          </a:p>
          <a:p>
            <a:pPr lvl="1"/>
            <a:r>
              <a:rPr lang="en-GB" dirty="0"/>
              <a:t>This model does not scale to predicted data volumes</a:t>
            </a:r>
          </a:p>
          <a:p>
            <a:pPr lvl="1"/>
            <a:r>
              <a:rPr lang="en-GB" dirty="0"/>
              <a:t>The existing APIs and direct database access are insecure </a:t>
            </a:r>
            <a:endParaRPr lang="en-GB" dirty="0">
              <a:cs typeface="Calibri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9AF6443-8B02-6292-CC7D-BDDEB39E48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36612" y="1690687"/>
            <a:ext cx="5183188" cy="4498975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Schema</a:t>
            </a:r>
          </a:p>
          <a:p>
            <a:pPr lvl="1"/>
            <a:r>
              <a:rPr lang="en-GB" dirty="0"/>
              <a:t>Has grown with the community over the past 20 years.</a:t>
            </a:r>
          </a:p>
          <a:p>
            <a:pPr lvl="1"/>
            <a:r>
              <a:rPr lang="en-GB" dirty="0"/>
              <a:t>Customised for Diamond</a:t>
            </a:r>
          </a:p>
          <a:p>
            <a:pPr lvl="1"/>
            <a:r>
              <a:rPr lang="en-GB" dirty="0"/>
              <a:t>Mixes science and operational data</a:t>
            </a:r>
          </a:p>
          <a:p>
            <a:pPr lvl="1"/>
            <a:r>
              <a:rPr lang="en-GB" dirty="0"/>
              <a:t>Difficult to apply to other science areas</a:t>
            </a:r>
          </a:p>
          <a:p>
            <a:pPr lvl="1"/>
            <a:r>
              <a:rPr lang="en-GB" dirty="0"/>
              <a:t>Has become a single source of truth for other applications at Diamond</a:t>
            </a:r>
          </a:p>
          <a:p>
            <a:pPr lvl="1"/>
            <a:r>
              <a:rPr lang="en-GB" dirty="0"/>
              <a:t>Records all operational data from Dewar Tracking to measuring Beamline efficiency</a:t>
            </a:r>
          </a:p>
          <a:p>
            <a:pPr lvl="1"/>
            <a:r>
              <a:rPr lang="en-GB" dirty="0"/>
              <a:t>Extensively used by MX, EM, and Powder Diffraction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1533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699C5-BC8F-8ABB-06BD-A8DB092D6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SynchWeb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4BF2C-2254-43B4-2C5A-B2CEA1986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Is the backbone of the MX and EM processes</a:t>
            </a:r>
          </a:p>
          <a:p>
            <a:pPr lvl="1"/>
            <a:r>
              <a:rPr lang="en-GB" dirty="0"/>
              <a:t>For UDC has become the UI for Facility Users</a:t>
            </a:r>
          </a:p>
          <a:p>
            <a:pPr lvl="1"/>
            <a:r>
              <a:rPr lang="en-GB" dirty="0"/>
              <a:t>Only beamline staff and engineers use acquisition tools for commissioning</a:t>
            </a:r>
          </a:p>
          <a:p>
            <a:pPr lvl="1"/>
            <a:r>
              <a:rPr lang="en-GB" dirty="0"/>
              <a:t>Authorisation based on proposal information</a:t>
            </a:r>
          </a:p>
          <a:p>
            <a:pPr lvl="1"/>
            <a:r>
              <a:rPr lang="en-GB" dirty="0"/>
              <a:t>Sample Definition, Shipping, Data Analysis Reprocessing, etc.</a:t>
            </a:r>
          </a:p>
          <a:p>
            <a:r>
              <a:rPr lang="en-GB" dirty="0"/>
              <a:t>Lots of technical debt</a:t>
            </a:r>
          </a:p>
          <a:p>
            <a:pPr lvl="1"/>
            <a:r>
              <a:rPr lang="en-GB" dirty="0"/>
              <a:t>PHP7 with Cyber Security vulnerabilities</a:t>
            </a:r>
          </a:p>
          <a:p>
            <a:pPr lvl="1"/>
            <a:r>
              <a:rPr lang="en-GB" dirty="0"/>
              <a:t>JavaScript frameworks (Vue, Marionette, Backbone)</a:t>
            </a:r>
          </a:p>
          <a:p>
            <a:pPr lvl="1"/>
            <a:r>
              <a:rPr lang="en-GB" dirty="0"/>
              <a:t>20+ complex web pages to maintain</a:t>
            </a:r>
          </a:p>
          <a:p>
            <a:r>
              <a:rPr lang="en-GB" dirty="0"/>
              <a:t>Logistics written and maintained by Beamline staff</a:t>
            </a:r>
          </a:p>
          <a:p>
            <a:r>
              <a:rPr lang="en-GB" dirty="0"/>
              <a:t>PATo (duck in Portuguese)</a:t>
            </a:r>
          </a:p>
          <a:p>
            <a:pPr lvl="1"/>
            <a:r>
              <a:rPr lang="en-GB" dirty="0"/>
              <a:t>EM RELION pipeline data viewer</a:t>
            </a:r>
          </a:p>
          <a:p>
            <a:pPr lvl="1"/>
            <a:r>
              <a:rPr lang="en-GB" dirty="0"/>
              <a:t>Uses </a:t>
            </a:r>
            <a:r>
              <a:rPr lang="en-GB" dirty="0" err="1"/>
              <a:t>Py</a:t>
            </a:r>
            <a:r>
              <a:rPr lang="en-GB" dirty="0"/>
              <a:t>-ISPyB technology stack </a:t>
            </a:r>
            <a:r>
              <a:rPr lang="en-GB" dirty="0" err="1"/>
              <a:t>FastAPI</a:t>
            </a:r>
            <a:r>
              <a:rPr lang="en-GB" dirty="0"/>
              <a:t>, React, etc.</a:t>
            </a:r>
          </a:p>
        </p:txBody>
      </p:sp>
    </p:spTree>
    <p:extLst>
      <p:ext uri="{BB962C8B-B14F-4D97-AF65-F5344CB8AC3E}">
        <p14:creationId xmlns:p14="http://schemas.microsoft.com/office/powerpoint/2010/main" val="1093674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362F3-FD7E-DBAB-D96F-CC1D20D2B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Py</a:t>
            </a:r>
            <a:r>
              <a:rPr lang="en-GB" dirty="0"/>
              <a:t>-ISPyB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852C4-AFC2-F9EB-92E2-3AD70DE9D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Technical Assessment from January to March 2023 perform by external contractor.</a:t>
            </a:r>
          </a:p>
          <a:p>
            <a:r>
              <a:rPr lang="en-GB" dirty="0"/>
              <a:t>Linked directly to the Diamond Test ISPyB instance</a:t>
            </a:r>
          </a:p>
          <a:p>
            <a:r>
              <a:rPr lang="en-GB" dirty="0"/>
              <a:t>Without access the to the Java Webservices we could only evaluate the following pages: Data Collection, Proposals, Visits, Calendar, Shipping.</a:t>
            </a:r>
          </a:p>
          <a:p>
            <a:r>
              <a:rPr lang="en-GB" dirty="0"/>
              <a:t>Due to UDC and Screening facility users and staff have many sessions compare to in person visits</a:t>
            </a:r>
          </a:p>
          <a:p>
            <a:r>
              <a:rPr lang="en-GB" dirty="0"/>
              <a:t>The API end points</a:t>
            </a:r>
          </a:p>
          <a:p>
            <a:pPr lvl="1"/>
            <a:r>
              <a:rPr lang="en-GB" dirty="0"/>
              <a:t>Struggled with large number of sessions making numerous calls to to the database</a:t>
            </a:r>
          </a:p>
          <a:p>
            <a:pPr lvl="1"/>
            <a:r>
              <a:rPr lang="en-GB" dirty="0"/>
              <a:t>Returned more data than require which impacted both back end and front end performance</a:t>
            </a:r>
          </a:p>
          <a:p>
            <a:r>
              <a:rPr lang="en-GB" dirty="0"/>
              <a:t>The Website</a:t>
            </a:r>
          </a:p>
          <a:p>
            <a:pPr lvl="1"/>
            <a:r>
              <a:rPr lang="en-GB" dirty="0"/>
              <a:t>Was not designed to handle large amounts of sessions or sample with a session</a:t>
            </a:r>
          </a:p>
          <a:p>
            <a:pPr lvl="1"/>
            <a:r>
              <a:rPr lang="en-GB" dirty="0"/>
              <a:t>Users found it difficult to find data</a:t>
            </a:r>
          </a:p>
          <a:p>
            <a:r>
              <a:rPr lang="en-GB" dirty="0"/>
              <a:t>A limited amount of refactoring improved performance and useability, however it was felt that architectural level changes were require to make the system sustainable for Diamond data profile.</a:t>
            </a:r>
          </a:p>
          <a:p>
            <a:r>
              <a:rPr lang="en-GB" dirty="0"/>
              <a:t>Architectural changes would also be required to make the system more modular to allow for a variety of beamlines / techniques within Structural Biology.</a:t>
            </a:r>
          </a:p>
        </p:txBody>
      </p:sp>
    </p:spTree>
    <p:extLst>
      <p:ext uri="{BB962C8B-B14F-4D97-AF65-F5344CB8AC3E}">
        <p14:creationId xmlns:p14="http://schemas.microsoft.com/office/powerpoint/2010/main" val="805306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E7414-522A-0BB3-0B41-E42A86D0B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SIMS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FC594-88B7-E2D5-0FB4-2AE4FB99E6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Architectural Roadmap</a:t>
            </a:r>
          </a:p>
          <a:p>
            <a:pPr lvl="1"/>
            <a:r>
              <a:rPr lang="en-GB" dirty="0"/>
              <a:t>3 - 5 year plan for LIMS, User Administration Services, and Data Archiving Services</a:t>
            </a:r>
          </a:p>
          <a:p>
            <a:r>
              <a:rPr lang="en-GB" dirty="0"/>
              <a:t>LIMS</a:t>
            </a:r>
          </a:p>
          <a:p>
            <a:pPr lvl="1"/>
            <a:r>
              <a:rPr lang="en-GB" dirty="0"/>
              <a:t>LIMS to be broken into 2 service based ecosystems</a:t>
            </a:r>
          </a:p>
          <a:p>
            <a:pPr lvl="1"/>
            <a:r>
              <a:rPr lang="en-GB" dirty="0"/>
              <a:t>Some shared services</a:t>
            </a:r>
          </a:p>
          <a:p>
            <a:r>
              <a:rPr lang="en-GB" dirty="0"/>
              <a:t>Structural Biology LIMS</a:t>
            </a:r>
          </a:p>
          <a:p>
            <a:pPr lvl="1"/>
            <a:r>
              <a:rPr lang="en-GB" dirty="0"/>
              <a:t>MX, EM, and </a:t>
            </a:r>
            <a:r>
              <a:rPr lang="en-GB" dirty="0" err="1"/>
              <a:t>BioSAX</a:t>
            </a:r>
            <a:r>
              <a:rPr lang="en-GB" dirty="0"/>
              <a:t> instruments</a:t>
            </a:r>
          </a:p>
          <a:p>
            <a:pPr lvl="1"/>
            <a:r>
              <a:rPr lang="en-GB" dirty="0"/>
              <a:t>Evolving the existing ISPyB ecosystem (see later slides)</a:t>
            </a:r>
          </a:p>
          <a:p>
            <a:r>
              <a:rPr lang="en-GB" dirty="0"/>
              <a:t>Generic LIMS</a:t>
            </a:r>
          </a:p>
          <a:p>
            <a:pPr lvl="1"/>
            <a:r>
              <a:rPr lang="en-GB" dirty="0"/>
              <a:t>All other instruments at Diamond</a:t>
            </a:r>
          </a:p>
          <a:p>
            <a:pPr lvl="1"/>
            <a:r>
              <a:rPr lang="en-GB" dirty="0"/>
              <a:t>Local instrument data catalogue based on </a:t>
            </a:r>
            <a:r>
              <a:rPr lang="en-GB" dirty="0" err="1"/>
              <a:t>SciCAT</a:t>
            </a:r>
            <a:endParaRPr lang="en-GB" dirty="0"/>
          </a:p>
          <a:p>
            <a:pPr lvl="1"/>
            <a:r>
              <a:rPr lang="en-GB" dirty="0"/>
              <a:t>Independent Sample, Logistics and Experiment Definition services.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576789-2D8B-437E-8096-18CDC13C51C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Shared services</a:t>
            </a:r>
          </a:p>
          <a:p>
            <a:pPr lvl="1"/>
            <a:r>
              <a:rPr lang="en-GB" dirty="0"/>
              <a:t>Micro-Auth - First dedicated data access authorisation service</a:t>
            </a:r>
          </a:p>
          <a:p>
            <a:pPr lvl="1"/>
            <a:r>
              <a:rPr lang="en-GB" dirty="0"/>
              <a:t>Independent Shipping Service – first step in migrating away from PHP SynchWeb</a:t>
            </a:r>
          </a:p>
          <a:p>
            <a:r>
              <a:rPr lang="en-GB" dirty="0"/>
              <a:t>Data Archive</a:t>
            </a:r>
          </a:p>
          <a:p>
            <a:pPr lvl="1"/>
            <a:r>
              <a:rPr lang="en-GB" dirty="0"/>
              <a:t>Open Data – DOI minting and embargo releasing</a:t>
            </a:r>
          </a:p>
          <a:p>
            <a:pPr lvl="1"/>
            <a:r>
              <a:rPr lang="en-GB" dirty="0"/>
              <a:t>Enhancement of metadata and dataset definitions based on technique.</a:t>
            </a:r>
          </a:p>
          <a:p>
            <a:pPr lvl="1"/>
            <a:r>
              <a:rPr lang="en-GB" dirty="0"/>
              <a:t>Linkage of open and closed archive data to Post Data Analysis Services</a:t>
            </a:r>
          </a:p>
          <a:p>
            <a:r>
              <a:rPr lang="en-GB" dirty="0"/>
              <a:t>User Administration Services</a:t>
            </a:r>
          </a:p>
          <a:p>
            <a:pPr lvl="1"/>
            <a:r>
              <a:rPr lang="en-GB" dirty="0"/>
              <a:t>Re-platforming of the current solution</a:t>
            </a:r>
          </a:p>
          <a:p>
            <a:pPr lvl="1"/>
            <a:r>
              <a:rPr lang="en-GB" dirty="0"/>
              <a:t>Providing richer metadata for downstream services</a:t>
            </a:r>
          </a:p>
        </p:txBody>
      </p:sp>
    </p:spTree>
    <p:extLst>
      <p:ext uri="{BB962C8B-B14F-4D97-AF65-F5344CB8AC3E}">
        <p14:creationId xmlns:p14="http://schemas.microsoft.com/office/powerpoint/2010/main" val="3532267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rchitectural Diagram highlights Structured Biology LIMS. That area contains inside it 5 services">
            <a:extLst>
              <a:ext uri="{FF2B5EF4-FFF2-40B4-BE49-F238E27FC236}">
                <a16:creationId xmlns:a16="http://schemas.microsoft.com/office/drawing/2014/main" id="{5B803B3E-BC1D-EEA1-BC62-05A98A74EB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-43" r="346" b="9720"/>
          <a:stretch/>
        </p:blipFill>
        <p:spPr>
          <a:xfrm>
            <a:off x="990562" y="293272"/>
            <a:ext cx="9717474" cy="616007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0716791-DF59-2AB2-C8D0-098B382D89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9325" y="136989"/>
            <a:ext cx="2157572" cy="4837416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4BC40E-B9E5-D3B6-450A-5EAC30E81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4875" y="4969564"/>
            <a:ext cx="8938516" cy="173184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601D62-FC1B-54D5-0641-AAA0CCAED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451835" y="-2"/>
            <a:ext cx="4457624" cy="5102831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9B438B-7629-019F-3027-0ED388691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756897" y="3429000"/>
            <a:ext cx="5291191" cy="1568607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0E0209-4341-0BC6-A22A-318E79904A6F}"/>
              </a:ext>
            </a:extLst>
          </p:cNvPr>
          <p:cNvSpPr txBox="1"/>
          <p:nvPr/>
        </p:nvSpPr>
        <p:spPr>
          <a:xfrm>
            <a:off x="4091367" y="3661462"/>
            <a:ext cx="6769031" cy="17543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ISPyB API – Better way of accessing information 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Evolution of SynchWeb –  Upgrade the legacy codebase</a:t>
            </a:r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MX Central Logistics – Logistics of MX samples and containers</a:t>
            </a:r>
            <a:endParaRPr lang="en-US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MX vision is beamlines run independently of core Diamond services</a:t>
            </a:r>
            <a:endParaRPr lang="en-US" dirty="0">
              <a:cs typeface="Calibri"/>
            </a:endParaRPr>
          </a:p>
          <a:p>
            <a:pPr marL="742950" lvl="1" indent="-285750">
              <a:buFont typeface="Arial"/>
              <a:buChar char="•"/>
            </a:pPr>
            <a:r>
              <a:rPr lang="en-US" dirty="0"/>
              <a:t>MX Beamline LIMS – independent data capture at a beamline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MX Beamline Data Importer – Imports the data back</a:t>
            </a:r>
            <a:endParaRPr lang="en-US" dirty="0">
              <a:cs typeface="Calibri" panose="020F0502020204030204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7982B5F-D6E6-6B94-1C34-A78827F93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3273"/>
            <a:ext cx="10515600" cy="7554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 dirty="0">
                <a:cs typeface="Calibri Light"/>
              </a:rPr>
              <a:t>Structural Biology LIMS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9118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B9E78-99FC-D1CC-205C-4D44E74E4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ISPyB API Migration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508E6-0ACF-0F14-B917-7AADCD97A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GB" dirty="0"/>
              <a:t>We have identified the users and usages:</a:t>
            </a:r>
          </a:p>
          <a:p>
            <a:pPr lvl="1"/>
            <a:r>
              <a:rPr lang="en-GB" dirty="0">
                <a:cs typeface="Calibri"/>
              </a:rPr>
              <a:t>~20 different "APIs" in use</a:t>
            </a:r>
            <a:endParaRPr lang="en-GB" dirty="0"/>
          </a:p>
          <a:p>
            <a:pPr lvl="1"/>
            <a:r>
              <a:rPr lang="en-GB" dirty="0"/>
              <a:t>~30 different, active database users</a:t>
            </a:r>
            <a:endParaRPr lang="en-GB" dirty="0">
              <a:cs typeface="Calibri"/>
            </a:endParaRPr>
          </a:p>
          <a:p>
            <a:pPr lvl="1"/>
            <a:r>
              <a:rPr lang="en-GB" dirty="0"/>
              <a:t>190 stored procedures of which only ~85 have been called in the previous run</a:t>
            </a:r>
            <a:endParaRPr lang="en-GB" dirty="0">
              <a:cs typeface="Calibri"/>
            </a:endParaRPr>
          </a:p>
          <a:p>
            <a:r>
              <a:rPr lang="en-GB" dirty="0"/>
              <a:t>The API will be:</a:t>
            </a:r>
            <a:endParaRPr lang="en-GB" dirty="0">
              <a:cs typeface="Calibri"/>
            </a:endParaRPr>
          </a:p>
          <a:p>
            <a:pPr lvl="1"/>
            <a:r>
              <a:rPr lang="en-GB" dirty="0"/>
              <a:t>Developed over the next 2 years</a:t>
            </a:r>
            <a:endParaRPr lang="en-GB" dirty="0">
              <a:cs typeface="Calibri"/>
            </a:endParaRPr>
          </a:p>
          <a:p>
            <a:pPr lvl="1"/>
            <a:r>
              <a:rPr lang="en-GB" dirty="0"/>
              <a:t>Built in collaboration with users of old "APIs" to create a common API for their use cases</a:t>
            </a:r>
            <a:endParaRPr lang="en-GB" dirty="0">
              <a:cs typeface="Calibri"/>
            </a:endParaRPr>
          </a:p>
          <a:p>
            <a:pPr lvl="1"/>
            <a:r>
              <a:rPr lang="en-GB" dirty="0"/>
              <a:t>Incrementally built and as functionality is migrated, other database access methods will be disabled</a:t>
            </a:r>
            <a:endParaRPr lang="en-GB" dirty="0">
              <a:cs typeface="Calibri"/>
            </a:endParaRPr>
          </a:p>
          <a:p>
            <a:pPr lvl="1"/>
            <a:r>
              <a:rPr lang="en-GB" dirty="0">
                <a:cs typeface="Calibri"/>
              </a:rPr>
              <a:t>Owned and controlled by the LIMS team</a:t>
            </a:r>
            <a:endParaRPr lang="en-GB" dirty="0"/>
          </a:p>
          <a:p>
            <a:pPr lvl="1"/>
            <a:r>
              <a:rPr lang="en-GB" dirty="0">
                <a:cs typeface="Calibri"/>
              </a:rPr>
              <a:t>Open to code contributions and feature requests from other groups at Diamond</a:t>
            </a:r>
          </a:p>
          <a:p>
            <a:r>
              <a:rPr lang="en-GB" dirty="0"/>
              <a:t>A project proposal is being drawn up to ensure that all stakeholders have visibility of the migration process and understand their part in it.</a:t>
            </a:r>
            <a:endParaRPr lang="en-GB" dirty="0">
              <a:cs typeface="Calibri"/>
            </a:endParaRPr>
          </a:p>
          <a:p>
            <a:pPr lvl="1"/>
            <a:r>
              <a:rPr lang="en-GB" dirty="0"/>
              <a:t>Some functional areas with existing APIs will be easier to migrate, unused parts will be removed</a:t>
            </a:r>
            <a:endParaRPr lang="en-GB" dirty="0">
              <a:cs typeface="Calibri"/>
            </a:endParaRPr>
          </a:p>
          <a:p>
            <a:pPr lvl="1"/>
            <a:r>
              <a:rPr lang="en-GB" dirty="0"/>
              <a:t>We will migrate everything including legacy Diamond applications (e.g. "DB Server")</a:t>
            </a:r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69815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D6642EB3-522C-BE4B-9774-E03DB49B244A}" vid="{08C33A81-97F1-924C-97C2-ADEEC4A9A9E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11247</TotalTime>
  <Words>1235</Words>
  <Application>Microsoft Macintosh PowerPoint</Application>
  <PresentationFormat>Widescreen</PresentationFormat>
  <Paragraphs>156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Arial,Sans-Serif</vt:lpstr>
      <vt:lpstr>Calibri</vt:lpstr>
      <vt:lpstr>Calibri Light</vt:lpstr>
      <vt:lpstr>Calibri,Sans-Serif</vt:lpstr>
      <vt:lpstr>Roboto Condensed</vt:lpstr>
      <vt:lpstr>Times</vt:lpstr>
      <vt:lpstr>Office Theme</vt:lpstr>
      <vt:lpstr>Future ISPyB Architecture at Diamond</vt:lpstr>
      <vt:lpstr>ISPyB Usage Today</vt:lpstr>
      <vt:lpstr>PowerPoint Presentation</vt:lpstr>
      <vt:lpstr>ISPyB Database Today</vt:lpstr>
      <vt:lpstr>SynchWeb Today</vt:lpstr>
      <vt:lpstr>Py-ISPyB Evaluation</vt:lpstr>
      <vt:lpstr>SIMS Architecture</vt:lpstr>
      <vt:lpstr>Structural Biology LIMS</vt:lpstr>
      <vt:lpstr>ISPyB API Migration Project</vt:lpstr>
      <vt:lpstr>Evolution of SynchWeb </vt:lpstr>
      <vt:lpstr>SynchWeb Evolution Now and Illustrative future point</vt:lpstr>
      <vt:lpstr>MX Beamline Isolation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ISPyB Usage Today</dc:title>
  <dc:creator>Hall, Eliot (DLSLtd,RAL,LSCI)</dc:creator>
  <cp:lastModifiedBy>Hall, Eliot (DLSLtd,RAL,LSCI)</cp:lastModifiedBy>
  <cp:revision>1</cp:revision>
  <dcterms:created xsi:type="dcterms:W3CDTF">2023-11-22T14:38:28Z</dcterms:created>
  <dcterms:modified xsi:type="dcterms:W3CDTF">2023-11-30T10:05:41Z</dcterms:modified>
</cp:coreProperties>
</file>

<file path=docProps/thumbnail.jpeg>
</file>